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  <p:sldMasterId id="2147483660" r:id="rId5"/>
    <p:sldMasterId id="2147483672" r:id="rId6"/>
  </p:sldMasterIdLst>
  <p:notesMasterIdLst>
    <p:notesMasterId r:id="rId47"/>
  </p:notesMasterIdLst>
  <p:handoutMasterIdLst>
    <p:handoutMasterId r:id="rId48"/>
  </p:handoutMasterIdLst>
  <p:sldIdLst>
    <p:sldId id="256" r:id="rId7"/>
    <p:sldId id="514" r:id="rId8"/>
    <p:sldId id="528" r:id="rId9"/>
    <p:sldId id="529" r:id="rId10"/>
    <p:sldId id="534" r:id="rId11"/>
    <p:sldId id="532" r:id="rId12"/>
    <p:sldId id="579" r:id="rId13"/>
    <p:sldId id="581" r:id="rId14"/>
    <p:sldId id="582" r:id="rId15"/>
    <p:sldId id="539" r:id="rId16"/>
    <p:sldId id="584" r:id="rId17"/>
    <p:sldId id="546" r:id="rId18"/>
    <p:sldId id="547" r:id="rId19"/>
    <p:sldId id="586" r:id="rId20"/>
    <p:sldId id="585" r:id="rId21"/>
    <p:sldId id="541" r:id="rId22"/>
    <p:sldId id="542" r:id="rId23"/>
    <p:sldId id="548" r:id="rId24"/>
    <p:sldId id="556" r:id="rId25"/>
    <p:sldId id="588" r:id="rId26"/>
    <p:sldId id="589" r:id="rId27"/>
    <p:sldId id="561" r:id="rId28"/>
    <p:sldId id="562" r:id="rId29"/>
    <p:sldId id="563" r:id="rId30"/>
    <p:sldId id="549" r:id="rId31"/>
    <p:sldId id="590" r:id="rId32"/>
    <p:sldId id="591" r:id="rId33"/>
    <p:sldId id="572" r:id="rId34"/>
    <p:sldId id="573" r:id="rId35"/>
    <p:sldId id="574" r:id="rId36"/>
    <p:sldId id="575" r:id="rId37"/>
    <p:sldId id="576" r:id="rId38"/>
    <p:sldId id="592" r:id="rId39"/>
    <p:sldId id="593" r:id="rId40"/>
    <p:sldId id="550" r:id="rId41"/>
    <p:sldId id="551" r:id="rId42"/>
    <p:sldId id="552" r:id="rId43"/>
    <p:sldId id="553" r:id="rId44"/>
    <p:sldId id="544" r:id="rId45"/>
    <p:sldId id="525" r:id="rId4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CC"/>
    <a:srgbClr val="1228CC"/>
    <a:srgbClr val="CC9900"/>
    <a:srgbClr val="FF9933"/>
    <a:srgbClr val="FF9900"/>
    <a:srgbClr val="D0D8E8"/>
    <a:srgbClr val="B2B2B2"/>
    <a:srgbClr val="D0CEE8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224D74-4D26-4CC5-9EC0-BC623A04EC06}" v="138" dt="2022-04-14T18:23:02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3252" autoAdjust="0"/>
  </p:normalViewPr>
  <p:slideViewPr>
    <p:cSldViewPr>
      <p:cViewPr varScale="1">
        <p:scale>
          <a:sx n="57" d="100"/>
          <a:sy n="57" d="100"/>
        </p:scale>
        <p:origin x="1408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224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00" d="100"/>
        <a:sy n="200" d="100"/>
      </p:scale>
      <p:origin x="0" y="-61792"/>
    </p:cViewPr>
  </p:sorterViewPr>
  <p:notesViewPr>
    <p:cSldViewPr>
      <p:cViewPr varScale="1">
        <p:scale>
          <a:sx n="67" d="100"/>
          <a:sy n="67" d="100"/>
        </p:scale>
        <p:origin x="1868" y="5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lei Fang" userId="66cc81a7-3097-467c-876f-b30e8e731b31" providerId="ADAL" clId="{87224D74-4D26-4CC5-9EC0-BC623A04EC06}"/>
    <pc:docChg chg="custSel addSld modSld">
      <pc:chgData name="Xiaolei Fang" userId="66cc81a7-3097-467c-876f-b30e8e731b31" providerId="ADAL" clId="{87224D74-4D26-4CC5-9EC0-BC623A04EC06}" dt="2022-04-14T18:23:02.793" v="399" actId="20577"/>
      <pc:docMkLst>
        <pc:docMk/>
      </pc:docMkLst>
      <pc:sldChg chg="modSp">
        <pc:chgData name="Xiaolei Fang" userId="66cc81a7-3097-467c-876f-b30e8e731b31" providerId="ADAL" clId="{87224D74-4D26-4CC5-9EC0-BC623A04EC06}" dt="2022-04-14T18:14:27.903" v="160" actId="20577"/>
        <pc:sldMkLst>
          <pc:docMk/>
          <pc:sldMk cId="3362219921" sldId="262"/>
        </pc:sldMkLst>
        <pc:spChg chg="mod">
          <ac:chgData name="Xiaolei Fang" userId="66cc81a7-3097-467c-876f-b30e8e731b31" providerId="ADAL" clId="{87224D74-4D26-4CC5-9EC0-BC623A04EC06}" dt="2022-04-14T18:14:19.446" v="150" actId="20577"/>
          <ac:spMkLst>
            <pc:docMk/>
            <pc:sldMk cId="3362219921" sldId="262"/>
            <ac:spMk id="13" creationId="{00000000-0000-0000-0000-000000000000}"/>
          </ac:spMkLst>
        </pc:spChg>
        <pc:spChg chg="mod">
          <ac:chgData name="Xiaolei Fang" userId="66cc81a7-3097-467c-876f-b30e8e731b31" providerId="ADAL" clId="{87224D74-4D26-4CC5-9EC0-BC623A04EC06}" dt="2022-04-14T18:14:25.758" v="155" actId="20577"/>
          <ac:spMkLst>
            <pc:docMk/>
            <pc:sldMk cId="3362219921" sldId="262"/>
            <ac:spMk id="36" creationId="{00000000-0000-0000-0000-000000000000}"/>
          </ac:spMkLst>
        </pc:spChg>
        <pc:spChg chg="mod">
          <ac:chgData name="Xiaolei Fang" userId="66cc81a7-3097-467c-876f-b30e8e731b31" providerId="ADAL" clId="{87224D74-4D26-4CC5-9EC0-BC623A04EC06}" dt="2022-04-14T18:14:27.903" v="160" actId="20577"/>
          <ac:spMkLst>
            <pc:docMk/>
            <pc:sldMk cId="3362219921" sldId="262"/>
            <ac:spMk id="39" creationId="{00000000-0000-0000-0000-000000000000}"/>
          </ac:spMkLst>
        </pc:spChg>
      </pc:sldChg>
      <pc:sldChg chg="modSp mod">
        <pc:chgData name="Xiaolei Fang" userId="66cc81a7-3097-467c-876f-b30e8e731b31" providerId="ADAL" clId="{87224D74-4D26-4CC5-9EC0-BC623A04EC06}" dt="2022-04-14T18:10:35.701" v="34" actId="20577"/>
        <pc:sldMkLst>
          <pc:docMk/>
          <pc:sldMk cId="161829113" sldId="263"/>
        </pc:sldMkLst>
        <pc:graphicFrameChg chg="mod modGraphic">
          <ac:chgData name="Xiaolei Fang" userId="66cc81a7-3097-467c-876f-b30e8e731b31" providerId="ADAL" clId="{87224D74-4D26-4CC5-9EC0-BC623A04EC06}" dt="2022-04-14T18:10:35.701" v="34" actId="20577"/>
          <ac:graphicFrameMkLst>
            <pc:docMk/>
            <pc:sldMk cId="161829113" sldId="263"/>
            <ac:graphicFrameMk id="4" creationId="{00000000-0000-0000-0000-000000000000}"/>
          </ac:graphicFrameMkLst>
        </pc:graphicFrameChg>
      </pc:sldChg>
      <pc:sldChg chg="modSp modAnim">
        <pc:chgData name="Xiaolei Fang" userId="66cc81a7-3097-467c-876f-b30e8e731b31" providerId="ADAL" clId="{87224D74-4D26-4CC5-9EC0-BC623A04EC06}" dt="2022-04-14T18:11:47.493" v="67" actId="20577"/>
        <pc:sldMkLst>
          <pc:docMk/>
          <pc:sldMk cId="2185111102" sldId="264"/>
        </pc:sldMkLst>
        <pc:spChg chg="mod">
          <ac:chgData name="Xiaolei Fang" userId="66cc81a7-3097-467c-876f-b30e8e731b31" providerId="ADAL" clId="{87224D74-4D26-4CC5-9EC0-BC623A04EC06}" dt="2022-04-14T18:11:47.493" v="67" actId="20577"/>
          <ac:spMkLst>
            <pc:docMk/>
            <pc:sldMk cId="2185111102" sldId="264"/>
            <ac:spMk id="3" creationId="{00000000-0000-0000-0000-000000000000}"/>
          </ac:spMkLst>
        </pc:spChg>
      </pc:sldChg>
      <pc:sldChg chg="addSp delSp modSp add mod delAnim modAnim">
        <pc:chgData name="Xiaolei Fang" userId="66cc81a7-3097-467c-876f-b30e8e731b31" providerId="ADAL" clId="{87224D74-4D26-4CC5-9EC0-BC623A04EC06}" dt="2022-04-14T18:23:02.793" v="399" actId="20577"/>
        <pc:sldMkLst>
          <pc:docMk/>
          <pc:sldMk cId="3276921927" sldId="489"/>
        </pc:sldMkLst>
        <pc:spChg chg="mod">
          <ac:chgData name="Xiaolei Fang" userId="66cc81a7-3097-467c-876f-b30e8e731b31" providerId="ADAL" clId="{87224D74-4D26-4CC5-9EC0-BC623A04EC06}" dt="2022-04-14T18:22:18.663" v="365" actId="20577"/>
          <ac:spMkLst>
            <pc:docMk/>
            <pc:sldMk cId="3276921927" sldId="489"/>
            <ac:spMk id="2" creationId="{00000000-0000-0000-0000-000000000000}"/>
          </ac:spMkLst>
        </pc:spChg>
        <pc:spChg chg="mod">
          <ac:chgData name="Xiaolei Fang" userId="66cc81a7-3097-467c-876f-b30e8e731b31" providerId="ADAL" clId="{87224D74-4D26-4CC5-9EC0-BC623A04EC06}" dt="2022-04-14T18:23:02.793" v="399" actId="20577"/>
          <ac:spMkLst>
            <pc:docMk/>
            <pc:sldMk cId="3276921927" sldId="489"/>
            <ac:spMk id="3" creationId="{00000000-0000-0000-0000-000000000000}"/>
          </ac:spMkLst>
        </pc:spChg>
        <pc:spChg chg="del">
          <ac:chgData name="Xiaolei Fang" userId="66cc81a7-3097-467c-876f-b30e8e731b31" providerId="ADAL" clId="{87224D74-4D26-4CC5-9EC0-BC623A04EC06}" dt="2022-04-14T18:12:19.653" v="89" actId="478"/>
          <ac:spMkLst>
            <pc:docMk/>
            <pc:sldMk cId="3276921927" sldId="489"/>
            <ac:spMk id="12" creationId="{00000000-0000-0000-0000-000000000000}"/>
          </ac:spMkLst>
        </pc:spChg>
        <pc:spChg chg="del">
          <ac:chgData name="Xiaolei Fang" userId="66cc81a7-3097-467c-876f-b30e8e731b31" providerId="ADAL" clId="{87224D74-4D26-4CC5-9EC0-BC623A04EC06}" dt="2022-04-14T18:12:19.653" v="89" actId="478"/>
          <ac:spMkLst>
            <pc:docMk/>
            <pc:sldMk cId="3276921927" sldId="489"/>
            <ac:spMk id="13" creationId="{00000000-0000-0000-0000-000000000000}"/>
          </ac:spMkLst>
        </pc:spChg>
        <pc:spChg chg="del">
          <ac:chgData name="Xiaolei Fang" userId="66cc81a7-3097-467c-876f-b30e8e731b31" providerId="ADAL" clId="{87224D74-4D26-4CC5-9EC0-BC623A04EC06}" dt="2022-04-14T18:12:20.582" v="90" actId="478"/>
          <ac:spMkLst>
            <pc:docMk/>
            <pc:sldMk cId="3276921927" sldId="489"/>
            <ac:spMk id="14" creationId="{00000000-0000-0000-0000-000000000000}"/>
          </ac:spMkLst>
        </pc:spChg>
        <pc:spChg chg="add mod">
          <ac:chgData name="Xiaolei Fang" userId="66cc81a7-3097-467c-876f-b30e8e731b31" providerId="ADAL" clId="{87224D74-4D26-4CC5-9EC0-BC623A04EC06}" dt="2022-04-14T18:21:56.949" v="323" actId="1076"/>
          <ac:spMkLst>
            <pc:docMk/>
            <pc:sldMk cId="3276921927" sldId="489"/>
            <ac:spMk id="16" creationId="{D6A13CD1-A212-4938-8242-9066BEB98D8E}"/>
          </ac:spMkLst>
        </pc:spChg>
        <pc:spChg chg="del">
          <ac:chgData name="Xiaolei Fang" userId="66cc81a7-3097-467c-876f-b30e8e731b31" providerId="ADAL" clId="{87224D74-4D26-4CC5-9EC0-BC623A04EC06}" dt="2022-04-14T18:12:19.653" v="89" actId="478"/>
          <ac:spMkLst>
            <pc:docMk/>
            <pc:sldMk cId="3276921927" sldId="489"/>
            <ac:spMk id="17" creationId="{00000000-0000-0000-0000-000000000000}"/>
          </ac:spMkLst>
        </pc:spChg>
        <pc:spChg chg="del">
          <ac:chgData name="Xiaolei Fang" userId="66cc81a7-3097-467c-876f-b30e8e731b31" providerId="ADAL" clId="{87224D74-4D26-4CC5-9EC0-BC623A04EC06}" dt="2022-04-14T18:12:19.653" v="89" actId="478"/>
          <ac:spMkLst>
            <pc:docMk/>
            <pc:sldMk cId="3276921927" sldId="489"/>
            <ac:spMk id="18" creationId="{00000000-0000-0000-0000-000000000000}"/>
          </ac:spMkLst>
        </pc:spChg>
        <pc:spChg chg="del">
          <ac:chgData name="Xiaolei Fang" userId="66cc81a7-3097-467c-876f-b30e8e731b31" providerId="ADAL" clId="{87224D74-4D26-4CC5-9EC0-BC623A04EC06}" dt="2022-04-14T18:12:19.653" v="89" actId="478"/>
          <ac:spMkLst>
            <pc:docMk/>
            <pc:sldMk cId="3276921927" sldId="489"/>
            <ac:spMk id="19" creationId="{00000000-0000-0000-0000-000000000000}"/>
          </ac:spMkLst>
        </pc:spChg>
        <pc:picChg chg="add mod">
          <ac:chgData name="Xiaolei Fang" userId="66cc81a7-3097-467c-876f-b30e8e731b31" providerId="ADAL" clId="{87224D74-4D26-4CC5-9EC0-BC623A04EC06}" dt="2022-04-14T18:21:56.949" v="323" actId="1076"/>
          <ac:picMkLst>
            <pc:docMk/>
            <pc:sldMk cId="3276921927" sldId="489"/>
            <ac:picMk id="6" creationId="{C43D2AA7-B64F-4C19-B035-04AC93B70D12}"/>
          </ac:picMkLst>
        </pc:picChg>
        <pc:picChg chg="add mod">
          <ac:chgData name="Xiaolei Fang" userId="66cc81a7-3097-467c-876f-b30e8e731b31" providerId="ADAL" clId="{87224D74-4D26-4CC5-9EC0-BC623A04EC06}" dt="2022-04-14T18:21:56.949" v="323" actId="1076"/>
          <ac:picMkLst>
            <pc:docMk/>
            <pc:sldMk cId="3276921927" sldId="489"/>
            <ac:picMk id="8" creationId="{467C4769-4F8E-4CC2-98C2-C2EFD0BE789D}"/>
          </ac:picMkLst>
        </pc:picChg>
      </pc:sldChg>
      <pc:sldChg chg="addSp modSp new mod">
        <pc:chgData name="Xiaolei Fang" userId="66cc81a7-3097-467c-876f-b30e8e731b31" providerId="ADAL" clId="{87224D74-4D26-4CC5-9EC0-BC623A04EC06}" dt="2022-04-14T18:22:58.386" v="398" actId="20577"/>
        <pc:sldMkLst>
          <pc:docMk/>
          <pc:sldMk cId="2132708938" sldId="490"/>
        </pc:sldMkLst>
        <pc:spChg chg="mod">
          <ac:chgData name="Xiaolei Fang" userId="66cc81a7-3097-467c-876f-b30e8e731b31" providerId="ADAL" clId="{87224D74-4D26-4CC5-9EC0-BC623A04EC06}" dt="2022-04-14T18:19:19.373" v="275" actId="20577"/>
          <ac:spMkLst>
            <pc:docMk/>
            <pc:sldMk cId="2132708938" sldId="490"/>
            <ac:spMk id="2" creationId="{A865E5AE-4DC3-4D67-954C-8B2D8C86DD3C}"/>
          </ac:spMkLst>
        </pc:spChg>
        <pc:spChg chg="add mod">
          <ac:chgData name="Xiaolei Fang" userId="66cc81a7-3097-467c-876f-b30e8e731b31" providerId="ADAL" clId="{87224D74-4D26-4CC5-9EC0-BC623A04EC06}" dt="2022-04-14T18:22:43.205" v="378" actId="20577"/>
          <ac:spMkLst>
            <pc:docMk/>
            <pc:sldMk cId="2132708938" sldId="490"/>
            <ac:spMk id="5" creationId="{2882B0E1-2587-435C-AB39-056CC3803C15}"/>
          </ac:spMkLst>
        </pc:spChg>
        <pc:spChg chg="add mod">
          <ac:chgData name="Xiaolei Fang" userId="66cc81a7-3097-467c-876f-b30e8e731b31" providerId="ADAL" clId="{87224D74-4D26-4CC5-9EC0-BC623A04EC06}" dt="2022-04-14T18:22:58.386" v="398" actId="20577"/>
          <ac:spMkLst>
            <pc:docMk/>
            <pc:sldMk cId="2132708938" sldId="490"/>
            <ac:spMk id="6" creationId="{9973119B-3024-4583-A484-D3C8A4F0746C}"/>
          </ac:spMkLst>
        </pc:spChg>
        <pc:spChg chg="add mod">
          <ac:chgData name="Xiaolei Fang" userId="66cc81a7-3097-467c-876f-b30e8e731b31" providerId="ADAL" clId="{87224D74-4D26-4CC5-9EC0-BC623A04EC06}" dt="2022-04-14T18:22:35.891" v="366" actId="571"/>
          <ac:spMkLst>
            <pc:docMk/>
            <pc:sldMk cId="2132708938" sldId="490"/>
            <ac:spMk id="7" creationId="{F5D30615-CFF7-40F2-B6AC-F69919B0B93E}"/>
          </ac:spMkLst>
        </pc:spChg>
        <pc:spChg chg="add mod">
          <ac:chgData name="Xiaolei Fang" userId="66cc81a7-3097-467c-876f-b30e8e731b31" providerId="ADAL" clId="{87224D74-4D26-4CC5-9EC0-BC623A04EC06}" dt="2022-04-14T18:22:35.891" v="366" actId="571"/>
          <ac:spMkLst>
            <pc:docMk/>
            <pc:sldMk cId="2132708938" sldId="490"/>
            <ac:spMk id="8" creationId="{33F7A870-E01C-40B6-9BE2-5D3BBBD1C09E}"/>
          </ac:spMkLst>
        </pc:spChg>
      </pc:sldChg>
    </pc:docChg>
  </pc:docChgLst>
  <pc:docChgLst>
    <pc:chgData name="Xiaolei Fang" userId="66cc81a7-3097-467c-876f-b30e8e731b31" providerId="ADAL" clId="{8546FD29-32FC-4FD6-A9F8-E2414F90EBFA}"/>
    <pc:docChg chg="custSel modSld">
      <pc:chgData name="Xiaolei Fang" userId="66cc81a7-3097-467c-876f-b30e8e731b31" providerId="ADAL" clId="{8546FD29-32FC-4FD6-A9F8-E2414F90EBFA}" dt="2022-04-12T18:58:25.519" v="133" actId="14100"/>
      <pc:docMkLst>
        <pc:docMk/>
      </pc:docMkLst>
      <pc:sldChg chg="modSp mod">
        <pc:chgData name="Xiaolei Fang" userId="66cc81a7-3097-467c-876f-b30e8e731b31" providerId="ADAL" clId="{8546FD29-32FC-4FD6-A9F8-E2414F90EBFA}" dt="2022-04-12T18:54:44.702" v="26" actId="20577"/>
        <pc:sldMkLst>
          <pc:docMk/>
          <pc:sldMk cId="1026193448" sldId="256"/>
        </pc:sldMkLst>
        <pc:spChg chg="mod">
          <ac:chgData name="Xiaolei Fang" userId="66cc81a7-3097-467c-876f-b30e8e731b31" providerId="ADAL" clId="{8546FD29-32FC-4FD6-A9F8-E2414F90EBFA}" dt="2022-04-12T18:53:44.070" v="0"/>
          <ac:spMkLst>
            <pc:docMk/>
            <pc:sldMk cId="1026193448" sldId="256"/>
            <ac:spMk id="2" creationId="{00000000-0000-0000-0000-000000000000}"/>
          </ac:spMkLst>
        </pc:spChg>
        <pc:spChg chg="mod">
          <ac:chgData name="Xiaolei Fang" userId="66cc81a7-3097-467c-876f-b30e8e731b31" providerId="ADAL" clId="{8546FD29-32FC-4FD6-A9F8-E2414F90EBFA}" dt="2022-04-12T18:54:44.702" v="26" actId="20577"/>
          <ac:spMkLst>
            <pc:docMk/>
            <pc:sldMk cId="1026193448" sldId="256"/>
            <ac:spMk id="8" creationId="{00000000-0000-0000-0000-000000000000}"/>
          </ac:spMkLst>
        </pc:spChg>
      </pc:sldChg>
      <pc:sldChg chg="modSp mod">
        <pc:chgData name="Xiaolei Fang" userId="66cc81a7-3097-467c-876f-b30e8e731b31" providerId="ADAL" clId="{8546FD29-32FC-4FD6-A9F8-E2414F90EBFA}" dt="2022-04-12T18:58:25.519" v="133" actId="14100"/>
        <pc:sldMkLst>
          <pc:docMk/>
          <pc:sldMk cId="3182421453" sldId="257"/>
        </pc:sldMkLst>
        <pc:spChg chg="mod">
          <ac:chgData name="Xiaolei Fang" userId="66cc81a7-3097-467c-876f-b30e8e731b31" providerId="ADAL" clId="{8546FD29-32FC-4FD6-A9F8-E2414F90EBFA}" dt="2022-04-12T18:58:25.519" v="133" actId="14100"/>
          <ac:spMkLst>
            <pc:docMk/>
            <pc:sldMk cId="3182421453" sldId="257"/>
            <ac:spMk id="3" creationId="{00000000-0000-0000-0000-000000000000}"/>
          </ac:spMkLst>
        </pc:spChg>
      </pc:sldChg>
      <pc:sldChg chg="modSp mod">
        <pc:chgData name="Xiaolei Fang" userId="66cc81a7-3097-467c-876f-b30e8e731b31" providerId="ADAL" clId="{8546FD29-32FC-4FD6-A9F8-E2414F90EBFA}" dt="2022-04-12T18:55:44.412" v="122" actId="20577"/>
        <pc:sldMkLst>
          <pc:docMk/>
          <pc:sldMk cId="1157508808" sldId="463"/>
        </pc:sldMkLst>
        <pc:spChg chg="mod">
          <ac:chgData name="Xiaolei Fang" userId="66cc81a7-3097-467c-876f-b30e8e731b31" providerId="ADAL" clId="{8546FD29-32FC-4FD6-A9F8-E2414F90EBFA}" dt="2022-04-12T18:55:44.412" v="122" actId="20577"/>
          <ac:spMkLst>
            <pc:docMk/>
            <pc:sldMk cId="1157508808" sldId="463"/>
            <ac:spMk id="3" creationId="{00000000-0000-0000-0000-000000000000}"/>
          </ac:spMkLst>
        </pc:spChg>
      </pc:sldChg>
      <pc:sldChg chg="modSp mod">
        <pc:chgData name="Xiaolei Fang" userId="66cc81a7-3097-467c-876f-b30e8e731b31" providerId="ADAL" clId="{8546FD29-32FC-4FD6-A9F8-E2414F90EBFA}" dt="2022-04-12T18:56:52.721" v="127" actId="27636"/>
        <pc:sldMkLst>
          <pc:docMk/>
          <pc:sldMk cId="4081722777" sldId="464"/>
        </pc:sldMkLst>
        <pc:spChg chg="mod">
          <ac:chgData name="Xiaolei Fang" userId="66cc81a7-3097-467c-876f-b30e8e731b31" providerId="ADAL" clId="{8546FD29-32FC-4FD6-A9F8-E2414F90EBFA}" dt="2022-04-12T18:56:52.721" v="127" actId="27636"/>
          <ac:spMkLst>
            <pc:docMk/>
            <pc:sldMk cId="4081722777" sldId="464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18CFB65-9828-437A-85B4-823795BA3668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CBA388A-2643-49CB-98D0-532613C61CDC}" type="slidenum">
              <a:rPr lang="en-US" smtClean="0"/>
              <a:t>‹#›</a:t>
            </a:fld>
            <a:r>
              <a:rPr lang="en-US" dirty="0"/>
              <a:t>/65</a:t>
            </a:r>
          </a:p>
        </p:txBody>
      </p:sp>
    </p:spTree>
    <p:extLst>
      <p:ext uri="{BB962C8B-B14F-4D97-AF65-F5344CB8AC3E}">
        <p14:creationId xmlns:p14="http://schemas.microsoft.com/office/powerpoint/2010/main" val="4012282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645329F-5C69-4131-A810-D35FEF64F9C5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770C1E8-4A8E-4646-A9E8-B6A70841A41D}" type="slidenum">
              <a:rPr lang="en-US" smtClean="0"/>
              <a:pPr/>
              <a:t>‹#›</a:t>
            </a:fld>
            <a:r>
              <a:rPr lang="en-US" dirty="0"/>
              <a:t>/65</a:t>
            </a:r>
          </a:p>
        </p:txBody>
      </p:sp>
    </p:spTree>
    <p:extLst>
      <p:ext uri="{BB962C8B-B14F-4D97-AF65-F5344CB8AC3E}">
        <p14:creationId xmlns:p14="http://schemas.microsoft.com/office/powerpoint/2010/main" val="197225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88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D653A-03BE-CE81-2DD8-1A79CEAEE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19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9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EE44E-576B-7FFC-7DED-F74CF5992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20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828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209B9-E1A3-CF19-1DF5-A4DD9DC0E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21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0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0C0E1-FDC0-A86F-0CEB-DC768E3FD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22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1D33F-828F-FFD6-3926-9165BB384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23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96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C5062-C262-CF14-168E-4BAF9298D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24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20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3EBE0-1D37-39B0-9D7A-691D0BF4A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25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51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19F26-DC8F-AB63-FC7C-C9823BF94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26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02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8C5E0-67B7-E283-02C3-FA4069C94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27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05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30A0F-235B-FEEF-9FB2-2D3D8E802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28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4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40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DFC72-39A6-6F7B-AC94-B1B364730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29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81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5AD53-C217-F44C-639E-192CB3CD7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34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82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618AC-8621-A629-B0BF-F2415ECB1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35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6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35694-32B0-468A-0435-74B0924FC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37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838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F2290-0C71-CF95-F620-952355C50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39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35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4DB38-BE3E-608C-3B8C-1C0151C3A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5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61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1C605-921E-F24C-9FDA-5667A5833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6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9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3018E-5931-E688-32D5-9949FCFBC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7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94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39113-FA36-85D1-4C8E-1B8524596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8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77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EDE4F-BC02-0F07-1C95-9B9E007CA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9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74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4833E-3363-904B-63F9-D260EDC41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10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05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0D5A9-471F-ED84-8380-7BC5D9C50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0C1E8-4A8E-4646-A9E8-B6A70841A41D}" type="slidenum">
              <a:rPr lang="en-US" smtClean="0"/>
              <a:pPr/>
              <a:t>17</a:t>
            </a:fld>
            <a:r>
              <a:rPr lang="en-US"/>
              <a:t>/65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05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654175"/>
            <a:ext cx="8382000" cy="1470025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67200"/>
            <a:ext cx="8382000" cy="1371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AECB-936D-4677-9520-0CFCFCF5424E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54756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0" y="144949"/>
            <a:ext cx="1987029" cy="357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27" y="186256"/>
            <a:ext cx="1834444" cy="288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BEA99-4035-46ED-8B50-95E608549400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5D8F8-2DD7-4872-9413-A1CC95573C22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3CB56-1263-83BF-C284-A485C628F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ABECD-F09D-434C-5EB5-9F9014F49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EFE7A-492F-99C4-7B5D-5C6EC1BB4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0B0-CA18-4A39-A5E2-79463EC5A43D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C5475-584C-D8E9-BE4B-93FD7D33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8D0CC-9E9E-572B-EF04-10CF357C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74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6CE29-DB8F-E108-EACD-8081E48B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01FF5-613D-D939-34D1-604E0B597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41564-EB1C-BB08-462F-1CB47E2A0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475D-E869-4382-8940-EB541E0C3A57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6B760-784F-D2FE-A9EF-0055DF10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B48C-3FBE-5D7E-D66F-9942360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B62C-07A3-A0E4-0584-28780745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3C1CE-8E8A-3EE0-C8FB-FD0DC752A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F0F94-E1F7-E3AA-02AF-5CD5F2398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1B11-978E-4E5D-845B-C81EAB580A2F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82AC-D539-3AE7-CC2E-456FE393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B52A6-E4B5-ECDD-DDB8-C67761FE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37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3558-EB29-52BE-4E8B-824A4123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4AA6C-A597-1189-0B31-CDA90BFEF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74A49-9410-B9F8-D509-B126C7B6A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F3452-2B37-3817-885C-55BFCCC2C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6059F-5000-49EB-AFCB-EC4CC34288AF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E006D-D2FE-DB68-D3D7-24FB4433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15FAC-2146-84A2-8BB9-EB891CB2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4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2B40-17FF-F94A-270B-5D12A4A8E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14AD3-A472-20D1-6E21-3A1C399BF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F398C-9E05-C771-428F-B55F650B1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42F5F-0EAC-6AFD-647D-96DF07175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90C36-3DB8-6306-CE3F-8F7DA6AC1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DF30FA-2AEC-F770-AA8C-2450ECB93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A8A3-43BD-4CED-8503-C3BE27609C8F}" type="datetime1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C22ACD-3187-8569-6968-980068498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951FB-BDB1-1886-8D7E-03FBD315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45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981F-FEE4-8A45-4BF5-9187B932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F7C66-6E73-E7F1-3EF3-EF22C6FE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AD58C-D9E9-44BB-B2BE-AD525A3D10AC}" type="datetime1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DE8F9-AAC6-E1C6-801C-859F5BEFB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A5848-B3D1-CE36-0780-7F9CFA36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73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79EDD-7824-F271-8A0D-4CF089049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C561-984B-474A-913C-1BC787518FF0}" type="datetime1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16801-1801-B21D-ECF3-C5A1D438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09D7D-4C28-7B2B-1C8F-C3563297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18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2DEA-B3A8-E573-2FDB-17751A13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0B710-0AD4-7548-A9BC-0487B2D9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90F8E-3066-E93A-C9DB-3B6F6A960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4978A-E482-7242-830A-FF96B293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58E81-85E0-4501-8728-106A1455AC21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84FAC-8E6A-8D9A-4CE7-9404AAF9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90B52-4373-59B5-EC20-E3705423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0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6712"/>
          </a:xfrm>
          <a:noFill/>
        </p:spPr>
        <p:txBody>
          <a:bodyPr>
            <a:noAutofit/>
          </a:bodyPr>
          <a:lstStyle>
            <a:lvl1pPr algn="ctr">
              <a:defRPr lang="en-US" sz="3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7552"/>
            <a:ext cx="8229600" cy="5323080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5DEA-EA3F-4159-B719-1A8F510A69BD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/39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57200" y="923108"/>
            <a:ext cx="8229600" cy="548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D14A-8001-F1B9-4DC7-B169903BD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89B1C-1FF4-4958-BE4C-F276292E0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E5CF6-457E-668F-0C76-E2DB47D15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1CB2E-1AEB-E851-DE85-D2C2FF46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22F3E-FD3E-47EF-A044-1D9B88A9DFF5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46D72-3DF5-CDA6-863D-5E95D3FF0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A98F-9CCA-0532-30A7-7BB65064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9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16C9-195C-DB62-06ED-C2D8066C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1F52-BEE5-0A24-FADC-C914E8B8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E91DB-CB8A-00B2-B1D5-D36F1024D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BFCA3-032E-409F-9F47-5AB638D87E0F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090FB-B1CF-1800-05BE-EB191C22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0D6D3-1C60-BB72-2700-DC0F8519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89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DCD88-C89C-BDEB-5F4A-88B05E3E0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3C0D6-F031-BEB3-E2AD-75E31C150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45B5F-AB10-04AC-3BEC-5C9F10699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49AF6-DE9F-49E9-A713-B9D759DF4B0D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F9D35-07D2-2F94-46B2-3873E6F05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CD667-9F64-6955-18B3-6515FBFD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305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2595-102A-ED75-AE47-CEA0F0493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F50A2-16B1-06EF-B13D-F2EA9DD7A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D31FB-6879-FB66-AB20-0ED8C501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70F-FED3-458E-80B0-AEC322D2E773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6BD64-6421-F954-78CB-9F53C827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7B5F9-CEB7-D506-6570-0AA6D582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7538-BE6B-47DD-BA46-7ADDB61F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741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588D-38E5-E180-1342-CB9B604F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81D93-36E1-D056-BC5C-525EB01CD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1E22A-BCD5-095E-B32B-B3A9946C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C7013-8B56-44EF-8611-CADA8EC92A44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390B9-B2B0-CA60-8A27-90065B85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1D3CB-3F2E-572A-090A-9760CBCF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7538-BE6B-47DD-BA46-7ADDB61F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01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A2F-7D6B-BE8C-6817-CB28700F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8AAF4-CAB3-1990-4158-073F21EF37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1E7DB-5195-057D-1083-749F268B3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3014A-38D6-458E-8D5F-0727E108152B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8E77-584A-0CC2-FF49-A41180659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D8A35-2A5A-CFB1-365B-17EDB2550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7538-BE6B-47DD-BA46-7ADDB61F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449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2B6A7-1C3B-6645-D173-9AA1EBA3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B847A-FDC1-E107-2F93-54435FEC8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BD67F-E026-5041-2810-521BA252E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2F05A-EC2B-1ABC-2979-32D4E980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DDB-710B-4755-89E6-925519DD1B33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2F187-240A-3F1E-DFA0-78C87A30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92370-9E00-2B3D-3ADB-0EEAB942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7538-BE6B-47DD-BA46-7ADDB61F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81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B931-D534-DC2B-7DE0-3230D630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14B80-14F4-258C-21C1-A66BDD445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0C96D-1DB0-993D-DBBB-7265C391C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5129A6-FC28-C122-9645-241A6CF72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05638C-5315-B026-3135-5082745CE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9993F1-9FDC-EA24-7A65-BC2E11DA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F0FA-0F3B-45AA-99C9-2D91BB3DBAE2}" type="datetime1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721BA-1640-BC26-F200-B261FA2A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CD1DC-0F40-C4FD-5029-07535E2A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7538-BE6B-47DD-BA46-7ADDB61F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95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90F6-66F5-5A58-736B-A411BF91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F5FA9-CE23-CF42-CC97-95C1ACCC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C310E-B630-4F55-841F-7861C901371E}" type="datetime1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01761-0393-2A67-8ED7-8B1B8B0CC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D058B-8B99-F016-5DE8-6B268AD9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7538-BE6B-47DD-BA46-7ADDB61F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963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0776BA-7FB1-E222-E084-7A9C4771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3D572-5A59-417A-9F7A-28AF520450B1}" type="datetime1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7281D-DF8A-B45B-ADD3-235D05E6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94E28-49D3-99C8-9D8E-B39E6FD3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7538-BE6B-47DD-BA46-7ADDB61F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7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4100-E741-4E69-BD27-9A150D796CB9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0C6D-5946-73FF-E53C-A76F2EE1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0C132-388E-6225-E081-1E112E12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E16FE-25C9-2C15-9430-4A2C47CFD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12676-0EE3-4725-CD15-8C9A29CA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7865-D08A-45E4-914F-C229C7352364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E454C-5BDF-98DE-87E3-9E87DBD3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FD646-61B0-70D1-D940-0389A3CF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7538-BE6B-47DD-BA46-7ADDB61F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391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2430-3487-88AF-E1DE-6C457DDCA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ED8531-8D7E-A916-FB3A-815F8F85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3D7D2-D4FD-A090-C686-7A0DE9390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561DA-4A15-042E-5A0E-A6B49786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FEF5-C6C6-4667-A6E5-46409A6FA967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01934-9F2F-D7D2-F5BD-CBD7F799D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ACFF9-BB50-C9E0-F347-3937CFA5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7538-BE6B-47DD-BA46-7ADDB61F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747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023D-79CC-5127-DEB4-D6517537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EAB3D-C3DE-3643-3C48-265EDBF69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5E98B-7A44-7386-1DDB-922A3D2A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4543-849B-4AD6-9F11-6C8894D328BF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A2DA8-5FAC-E647-1974-6D0C857F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9CFCB-C252-6EDE-F538-A90C122A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7538-BE6B-47DD-BA46-7ADDB61F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86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A02947-D48A-B4DB-EE10-1DB493FEE6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FB381-E9F7-551A-31F6-F16998F7E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D46E-C07F-5A13-B520-9BE0D255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B895-A00F-43AF-938C-2086C5452632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50D34-3DEB-8715-D2F2-77D8C34A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D9D89-19AE-514F-21CD-404CC40C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7538-BE6B-47DD-BA46-7ADDB61FF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7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E5C4-0D9B-40C8-83F7-8A35340072DC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61C-713C-4C37-9692-B9D677153774}" type="datetime1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F71E6-1116-4A40-BEDA-6620C2B54C8A}" type="datetime1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8DD6-4A27-477C-877A-F8123E04CC7D}" type="datetime1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537F-6ACE-45D0-BE67-6A38CD176FD0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704B-4622-437E-9DCD-DA41DB0439FC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CC62-8B2D-4E8C-8DE7-1C81C9506F80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C6F58-809B-428F-9417-0E48FD839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245DE-C2B2-B8B4-7CE0-96D072D5D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8DC3C-1852-F981-E884-518E179D0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22357-AFD6-4949-B4F5-CCB04E33D955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94BB6-5995-1B1D-E465-BD6C8189B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D1641-3A6D-6E00-8BCF-9A9B4D2E9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F5B36-B5C1-4EF7-B344-66A5446B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6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6572D2-0CEC-3D72-1595-1D2309D1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648CE-B7F8-65CB-7AAC-E87F2FC05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53A74-171A-8D39-3BE4-6D8749FB5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18E9E-8D0E-4AC2-8F1F-2258394501B2}" type="datetime1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6F8C7-5074-39B5-FF9C-DDDCEE320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752BA-51CE-8ABE-5B09-6DAAA93AE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C7538-BE6B-47DD-BA46-7ADDB61FF1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3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0.png"/><Relationship Id="rId7" Type="http://schemas.openxmlformats.org/officeDocument/2006/relationships/image" Target="../media/image1360.png"/><Relationship Id="rId12" Type="http://schemas.openxmlformats.org/officeDocument/2006/relationships/image" Target="../media/image141.png"/><Relationship Id="rId2" Type="http://schemas.openxmlformats.org/officeDocument/2006/relationships/image" Target="../media/image1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11" Type="http://schemas.openxmlformats.org/officeDocument/2006/relationships/image" Target="../media/image140.png"/><Relationship Id="rId5" Type="http://schemas.openxmlformats.org/officeDocument/2006/relationships/image" Target="../media/image1340.PNG"/><Relationship Id="rId10" Type="http://schemas.openxmlformats.org/officeDocument/2006/relationships/image" Target="../media/image139.png"/><Relationship Id="rId4" Type="http://schemas.openxmlformats.org/officeDocument/2006/relationships/image" Target="../media/image1330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55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0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jpe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1200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0.png"/><Relationship Id="rId9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" y="2895600"/>
            <a:ext cx="8648700" cy="6858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charset="0"/>
              </a:rPr>
              <a:t>Federated Learning-based Machinery Failure Time Predictor for Decentralized Imaging Data </a:t>
            </a:r>
            <a:br>
              <a:rPr lang="en-US" sz="2800" dirty="0">
                <a:latin typeface="Arial" charset="0"/>
              </a:rPr>
            </a:br>
            <a:br>
              <a:rPr lang="en-US" sz="2800" dirty="0">
                <a:latin typeface="Arial" charset="0"/>
              </a:rPr>
            </a:br>
            <a:br>
              <a:rPr lang="en-US" sz="2800" dirty="0">
                <a:latin typeface="Arial" charset="0"/>
              </a:rPr>
            </a:br>
            <a:endParaRPr lang="en-US" sz="2900" dirty="0"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7200" y="3260436"/>
            <a:ext cx="8229600" cy="3241963"/>
          </a:xfrm>
        </p:spPr>
        <p:txBody>
          <a:bodyPr rtlCol="0">
            <a:normAutofit/>
          </a:bodyPr>
          <a:lstStyle/>
          <a:p>
            <a:pPr fontAlgn="auto">
              <a:lnSpc>
                <a:spcPct val="80000"/>
              </a:lnSpc>
              <a:spcAft>
                <a:spcPts val="600"/>
              </a:spcAft>
              <a:buFont typeface="Arial"/>
              <a:buNone/>
              <a:defRPr/>
            </a:pPr>
            <a:endParaRPr lang="en-US" b="1" dirty="0">
              <a:ea typeface="+mn-ea"/>
            </a:endParaRPr>
          </a:p>
          <a:p>
            <a:pPr fontAlgn="auto">
              <a:lnSpc>
                <a:spcPct val="80000"/>
              </a:lnSpc>
              <a:spcAft>
                <a:spcPts val="600"/>
              </a:spcAft>
              <a:buFont typeface="Arial"/>
              <a:buNone/>
              <a:defRPr/>
            </a:pPr>
            <a:endParaRPr lang="en-US" sz="2400" b="1" dirty="0">
              <a:ea typeface="+mn-ea"/>
            </a:endParaRPr>
          </a:p>
          <a:p>
            <a:pPr fontAlgn="auto">
              <a:lnSpc>
                <a:spcPct val="80000"/>
              </a:lnSpc>
              <a:spcAft>
                <a:spcPts val="600"/>
              </a:spcAft>
              <a:buFont typeface="Arial"/>
              <a:buNone/>
              <a:defRPr/>
            </a:pPr>
            <a:r>
              <a:rPr lang="en-US" sz="2400" b="1" dirty="0">
                <a:ea typeface="+mn-ea"/>
              </a:rPr>
              <a:t>Chengyu Zhou</a:t>
            </a:r>
          </a:p>
          <a:p>
            <a:pPr fontAlgn="auto">
              <a:lnSpc>
                <a:spcPct val="80000"/>
              </a:lnSpc>
              <a:spcAft>
                <a:spcPts val="600"/>
              </a:spcAft>
              <a:buFont typeface="Arial"/>
              <a:buNone/>
              <a:defRPr/>
            </a:pPr>
            <a:r>
              <a:rPr lang="en-US" sz="2400" dirty="0">
                <a:ea typeface="+mn-ea"/>
              </a:rPr>
              <a:t>Joint work with </a:t>
            </a:r>
            <a:r>
              <a:rPr lang="en-US" sz="2400" b="1" dirty="0" err="1"/>
              <a:t>Yuqi</a:t>
            </a:r>
            <a:r>
              <a:rPr lang="en-US" sz="2400" b="1" dirty="0"/>
              <a:t> Su, </a:t>
            </a:r>
            <a:r>
              <a:rPr lang="en-US" sz="2400" b="1" dirty="0">
                <a:ea typeface="+mn-ea"/>
              </a:rPr>
              <a:t>Dr. </a:t>
            </a:r>
            <a:r>
              <a:rPr lang="en-US" sz="2400" b="1" dirty="0" err="1">
                <a:ea typeface="+mn-ea"/>
              </a:rPr>
              <a:t>Xiaolei</a:t>
            </a:r>
            <a:r>
              <a:rPr lang="en-US" sz="2400" b="1" dirty="0">
                <a:ea typeface="+mn-ea"/>
              </a:rPr>
              <a:t> Fang</a:t>
            </a:r>
          </a:p>
          <a:p>
            <a:pPr fontAlgn="auto">
              <a:lnSpc>
                <a:spcPct val="80000"/>
              </a:lnSpc>
              <a:spcAft>
                <a:spcPts val="600"/>
              </a:spcAft>
              <a:buFont typeface="Arial"/>
              <a:buNone/>
              <a:defRPr/>
            </a:pPr>
            <a:endParaRPr lang="en-US" sz="2400" b="1" dirty="0">
              <a:ea typeface="+mn-ea"/>
            </a:endParaRPr>
          </a:p>
          <a:p>
            <a:pPr>
              <a:lnSpc>
                <a:spcPct val="80000"/>
              </a:lnSpc>
              <a:spcAft>
                <a:spcPts val="600"/>
              </a:spcAft>
              <a:buClr>
                <a:schemeClr val="tx1"/>
              </a:buClr>
              <a:buSzPct val="75000"/>
            </a:pPr>
            <a:r>
              <a:rPr lang="en-US" altLang="zh-CN" sz="2000" dirty="0">
                <a:latin typeface="Arial" panose="020B0604020202020204" pitchFamily="34" charset="0"/>
              </a:rPr>
              <a:t>Edward P. </a:t>
            </a:r>
            <a:r>
              <a:rPr lang="en-US" altLang="zh-CN" sz="2000" dirty="0" err="1">
                <a:latin typeface="Arial" panose="020B0604020202020204" pitchFamily="34" charset="0"/>
              </a:rPr>
              <a:t>Fitts</a:t>
            </a:r>
            <a:r>
              <a:rPr lang="en-US" altLang="zh-CN" sz="2000" dirty="0">
                <a:latin typeface="Arial" panose="020B0604020202020204" pitchFamily="34" charset="0"/>
              </a:rPr>
              <a:t> Department of Industrial and Systems Engineering</a:t>
            </a:r>
          </a:p>
          <a:p>
            <a:pPr>
              <a:lnSpc>
                <a:spcPct val="80000"/>
              </a:lnSpc>
              <a:spcAft>
                <a:spcPts val="600"/>
              </a:spcAft>
              <a:buClr>
                <a:schemeClr val="tx1"/>
              </a:buClr>
              <a:buSzPct val="75000"/>
            </a:pPr>
            <a:r>
              <a:rPr lang="en-US" sz="2000" dirty="0">
                <a:latin typeface="Arial" panose="020B0604020202020204" pitchFamily="34" charset="0"/>
              </a:rPr>
              <a:t>North Carolina State University</a:t>
            </a:r>
          </a:p>
          <a:p>
            <a:pPr>
              <a:lnSpc>
                <a:spcPct val="80000"/>
              </a:lnSpc>
              <a:spcAft>
                <a:spcPts val="600"/>
              </a:spcAft>
              <a:buClr>
                <a:schemeClr val="tx1"/>
              </a:buClr>
              <a:buSzPct val="75000"/>
            </a:pPr>
            <a:endParaRPr 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19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Step 1:  Preprocessing (Centralization)</a:t>
            </a:r>
          </a:p>
          <a:p>
            <a:pPr marL="0" indent="0">
              <a:buNone/>
            </a:pPr>
            <a:r>
              <a:rPr lang="en-US" sz="2400" b="0" dirty="0"/>
              <a:t>                                     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Step 2: Initialization</a:t>
            </a:r>
          </a:p>
          <a:p>
            <a:pPr marL="0" indent="0">
              <a:buNone/>
            </a:pPr>
            <a:endParaRPr lang="en-US" sz="2400" b="0" dirty="0"/>
          </a:p>
          <a:p>
            <a:endParaRPr lang="en-US" sz="240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CE296B-F71F-B0DF-E5E5-676A46795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69" y="1634527"/>
            <a:ext cx="3579724" cy="465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FD3C59-D1AE-F743-6201-74257F555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22" y="4199801"/>
            <a:ext cx="3843718" cy="5523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CB4455-BD7D-78E5-363C-EB60C4E3B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186" y="5084073"/>
            <a:ext cx="652943" cy="568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MPCA </a:t>
            </a:r>
            <a:r>
              <a:rPr lang="en-US" sz="3200" b="0" dirty="0"/>
              <a:t>(Lu et al., 2008): </a:t>
            </a:r>
            <a:r>
              <a:rPr lang="en-US" dirty="0"/>
              <a:t>Optimization </a:t>
            </a:r>
            <a:r>
              <a:rPr lang="en-US" sz="3200" b="0" dirty="0"/>
              <a:t>Algorithm </a:t>
            </a:r>
            <a:br>
              <a:rPr lang="en-US" sz="3200" b="0" dirty="0"/>
            </a:br>
            <a:r>
              <a:rPr lang="en-US" sz="3200" b="0" dirty="0"/>
              <a:t>  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398373-EA9B-9FA4-F473-E47453044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1624139"/>
            <a:ext cx="3228975" cy="48577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CF7B6F19-B21E-2C91-575B-D12B4340AB07}"/>
              </a:ext>
            </a:extLst>
          </p:cNvPr>
          <p:cNvSpPr/>
          <p:nvPr/>
        </p:nvSpPr>
        <p:spPr>
          <a:xfrm>
            <a:off x="3317739" y="5261676"/>
            <a:ext cx="2039152" cy="17935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A744D8-9DE2-F8D2-5B4E-CFBB1AC15D49}"/>
              </a:ext>
            </a:extLst>
          </p:cNvPr>
          <p:cNvSpPr/>
          <p:nvPr/>
        </p:nvSpPr>
        <p:spPr>
          <a:xfrm>
            <a:off x="1378870" y="1568584"/>
            <a:ext cx="514460" cy="573058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6B31B7F-9EA9-9B0F-7F6B-F099C62C68A1}"/>
              </a:ext>
            </a:extLst>
          </p:cNvPr>
          <p:cNvSpPr/>
          <p:nvPr/>
        </p:nvSpPr>
        <p:spPr>
          <a:xfrm>
            <a:off x="2722884" y="4107786"/>
            <a:ext cx="880850" cy="668743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6D1E62-617B-35C3-F482-3B67E238A16E}"/>
              </a:ext>
            </a:extLst>
          </p:cNvPr>
          <p:cNvCxnSpPr>
            <a:cxnSpLocks/>
            <a:stCxn id="66" idx="2"/>
            <a:endCxn id="60" idx="0"/>
          </p:cNvCxnSpPr>
          <p:nvPr/>
        </p:nvCxnSpPr>
        <p:spPr>
          <a:xfrm flipH="1">
            <a:off x="2414096" y="2129003"/>
            <a:ext cx="1" cy="272605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BDE9A07-0DA6-D36E-5841-B32B75BA3DCE}"/>
              </a:ext>
            </a:extLst>
          </p:cNvPr>
          <p:cNvSpPr/>
          <p:nvPr/>
        </p:nvSpPr>
        <p:spPr>
          <a:xfrm>
            <a:off x="4694361" y="5856030"/>
            <a:ext cx="2818592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Initialized Projection Matrix 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in the </a:t>
            </a:r>
            <a:r>
              <a:rPr lang="en-US" i="1" dirty="0">
                <a:solidFill>
                  <a:srgbClr val="00B050"/>
                </a:solidFill>
              </a:rPr>
              <a:t>n</a:t>
            </a:r>
            <a:r>
              <a:rPr lang="en-US" dirty="0">
                <a:solidFill>
                  <a:srgbClr val="00B050"/>
                </a:solidFill>
              </a:rPr>
              <a:t>th Mode</a:t>
            </a: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7F04FE19-DA3A-875A-EBC3-C4C6027BDBE1}"/>
              </a:ext>
            </a:extLst>
          </p:cNvPr>
          <p:cNvCxnSpPr>
            <a:cxnSpLocks/>
            <a:stCxn id="26" idx="4"/>
            <a:endCxn id="32" idx="2"/>
          </p:cNvCxnSpPr>
          <p:nvPr/>
        </p:nvCxnSpPr>
        <p:spPr>
          <a:xfrm rot="16200000" flipH="1">
            <a:off x="1029234" y="2748508"/>
            <a:ext cx="2300516" cy="1086784"/>
          </a:xfrm>
          <a:prstGeom prst="curvedConnector2">
            <a:avLst/>
          </a:prstGeom>
          <a:ln w="254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D1DF8A7-0EC4-FA93-EDBA-D56069101198}"/>
              </a:ext>
            </a:extLst>
          </p:cNvPr>
          <p:cNvSpPr/>
          <p:nvPr/>
        </p:nvSpPr>
        <p:spPr>
          <a:xfrm>
            <a:off x="1136182" y="2401608"/>
            <a:ext cx="255582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 High-dimensional Tensor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F6CE315-8622-FF2A-B129-FB74D14A012C}"/>
              </a:ext>
            </a:extLst>
          </p:cNvPr>
          <p:cNvCxnSpPr>
            <a:cxnSpLocks/>
            <a:stCxn id="71" idx="2"/>
            <a:endCxn id="45" idx="0"/>
          </p:cNvCxnSpPr>
          <p:nvPr/>
        </p:nvCxnSpPr>
        <p:spPr>
          <a:xfrm flipH="1">
            <a:off x="6103657" y="5572842"/>
            <a:ext cx="488" cy="283188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79CB12AE-E5C4-91DD-39D9-D2B9C92EA41C}"/>
              </a:ext>
            </a:extLst>
          </p:cNvPr>
          <p:cNvSpPr/>
          <p:nvPr/>
        </p:nvSpPr>
        <p:spPr>
          <a:xfrm>
            <a:off x="2166634" y="1671451"/>
            <a:ext cx="494925" cy="457552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5015611-BE6A-C214-D5D8-A4C61535A404}"/>
              </a:ext>
            </a:extLst>
          </p:cNvPr>
          <p:cNvSpPr/>
          <p:nvPr/>
        </p:nvSpPr>
        <p:spPr>
          <a:xfrm>
            <a:off x="5814465" y="5087067"/>
            <a:ext cx="579360" cy="485775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DB26DF-9112-DB8F-2857-FE3FDF27BC32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1178673" y="4678781"/>
            <a:ext cx="1665" cy="433676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13D8874-0350-D61C-EA8B-8C3C27CA20E0}"/>
              </a:ext>
            </a:extLst>
          </p:cNvPr>
          <p:cNvSpPr/>
          <p:nvPr/>
        </p:nvSpPr>
        <p:spPr>
          <a:xfrm>
            <a:off x="146120" y="5112457"/>
            <a:ext cx="2065106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Covariance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441DF-A1A9-A478-EA95-FEC44C7F2B75}"/>
              </a:ext>
            </a:extLst>
          </p:cNvPr>
          <p:cNvSpPr/>
          <p:nvPr/>
        </p:nvSpPr>
        <p:spPr>
          <a:xfrm>
            <a:off x="813026" y="4217782"/>
            <a:ext cx="734623" cy="460999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9031D-C90F-BFE7-E3E1-3254320432CE}"/>
              </a:ext>
            </a:extLst>
          </p:cNvPr>
          <p:cNvSpPr txBox="1"/>
          <p:nvPr/>
        </p:nvSpPr>
        <p:spPr>
          <a:xfrm>
            <a:off x="3197794" y="4892344"/>
            <a:ext cx="267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Eigen-Decomposition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1D829A-5B40-5E42-8CE7-FDA9E13D1F6B}"/>
              </a:ext>
            </a:extLst>
          </p:cNvPr>
          <p:cNvSpPr txBox="1"/>
          <p:nvPr/>
        </p:nvSpPr>
        <p:spPr>
          <a:xfrm>
            <a:off x="1702078" y="2945042"/>
            <a:ext cx="3231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Unfold to matrix form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th mode, n = 1, …, 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81B680-A0CC-4675-8045-57B195210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361" y="2252940"/>
            <a:ext cx="4339696" cy="1621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BE020D-7BF3-0875-C329-7BF7956CE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113" y="4293164"/>
            <a:ext cx="2091345" cy="3367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AED9CF6-DA01-C7CE-D100-409976B7BB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404" y="5132793"/>
            <a:ext cx="2091345" cy="33674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F266EA-6FAB-AEF8-C319-2676F7481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2" grpId="0" animBg="1"/>
      <p:bldP spid="45" grpId="0" animBg="1"/>
      <p:bldP spid="60" grpId="0" animBg="1"/>
      <p:bldP spid="66" grpId="0" animBg="1"/>
      <p:bldP spid="71" grpId="0" animBg="1"/>
      <p:bldP spid="5" grpId="0" animBg="1"/>
      <p:bldP spid="6" grpId="0" animBg="1"/>
      <p:bldP spid="10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49" y="1016289"/>
            <a:ext cx="7924800" cy="5565648"/>
          </a:xfrm>
        </p:spPr>
        <p:txBody>
          <a:bodyPr>
            <a:normAutofit/>
          </a:bodyPr>
          <a:lstStyle/>
          <a:p>
            <a:r>
              <a:rPr lang="en-US" sz="2400" dirty="0"/>
              <a:t>Step 3:  Iterative Updating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b="0" dirty="0"/>
              <a:t>                                     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Step 4: Projection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b="0" dirty="0"/>
          </a:p>
          <a:p>
            <a:endParaRPr lang="en-US" sz="240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310BC-57E2-C19D-3835-349D1BC21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45" y="4374565"/>
            <a:ext cx="5607009" cy="3885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49" y="262628"/>
            <a:ext cx="8229600" cy="63671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MPCA </a:t>
            </a:r>
            <a:r>
              <a:rPr lang="en-US" sz="3200" b="0" dirty="0"/>
              <a:t>(Lu et al., 2008): Optimization</a:t>
            </a:r>
            <a:r>
              <a:rPr lang="en-US" dirty="0"/>
              <a:t> </a:t>
            </a:r>
            <a:r>
              <a:rPr lang="en-US" sz="3200" b="0" dirty="0"/>
              <a:t>Algorithm</a:t>
            </a:r>
            <a:br>
              <a:rPr lang="en-US" sz="3200" b="0" dirty="0"/>
            </a:br>
            <a:r>
              <a:rPr lang="en-US" sz="3200" b="0" dirty="0"/>
              <a:t> 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C32B3-EF0A-7935-7006-30E08E116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699" y="1505220"/>
            <a:ext cx="4468502" cy="601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A2DC09-E91B-5973-BF67-5F10A5076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346" y="2446222"/>
            <a:ext cx="3951049" cy="175248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A39C736-B8D1-BFF7-F064-527781B42815}"/>
              </a:ext>
            </a:extLst>
          </p:cNvPr>
          <p:cNvSpPr/>
          <p:nvPr/>
        </p:nvSpPr>
        <p:spPr>
          <a:xfrm rot="5400000">
            <a:off x="3650122" y="1974267"/>
            <a:ext cx="428975" cy="4572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A3EA5E-9BCF-4903-3B67-D5674AB37CCE}"/>
              </a:ext>
            </a:extLst>
          </p:cNvPr>
          <p:cNvSpPr txBox="1"/>
          <p:nvPr/>
        </p:nvSpPr>
        <p:spPr>
          <a:xfrm>
            <a:off x="4102830" y="204802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Theorem 1 (Lu et al., 2008)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DA5E9-63E2-0C2C-19A5-D1AF5814D5F9}"/>
              </a:ext>
            </a:extLst>
          </p:cNvPr>
          <p:cNvSpPr txBox="1"/>
          <p:nvPr/>
        </p:nvSpPr>
        <p:spPr>
          <a:xfrm>
            <a:off x="5122382" y="2559974"/>
            <a:ext cx="267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Eigen-Decomposition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A4EEFF-AF97-272D-0D95-8BDFDAFDF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766" y="2716439"/>
            <a:ext cx="652943" cy="568693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17873D2-415B-4A46-3F71-8E41DB7BC088}"/>
              </a:ext>
            </a:extLst>
          </p:cNvPr>
          <p:cNvSpPr/>
          <p:nvPr/>
        </p:nvSpPr>
        <p:spPr>
          <a:xfrm>
            <a:off x="5222443" y="2944036"/>
            <a:ext cx="2039152" cy="17935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800684-B223-74FA-19F5-43CC33FB70D9}"/>
              </a:ext>
            </a:extLst>
          </p:cNvPr>
          <p:cNvSpPr/>
          <p:nvPr/>
        </p:nvSpPr>
        <p:spPr>
          <a:xfrm>
            <a:off x="834550" y="1459741"/>
            <a:ext cx="7467600" cy="27941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Up Arrow 10">
            <a:extLst>
              <a:ext uri="{FF2B5EF4-FFF2-40B4-BE49-F238E27FC236}">
                <a16:creationId xmlns:a16="http://schemas.microsoft.com/office/drawing/2014/main" id="{22106DAC-0F95-E522-8861-5AA2B1845D43}"/>
              </a:ext>
            </a:extLst>
          </p:cNvPr>
          <p:cNvSpPr/>
          <p:nvPr/>
        </p:nvSpPr>
        <p:spPr>
          <a:xfrm rot="5400000">
            <a:off x="-903388" y="3701198"/>
            <a:ext cx="2794198" cy="409433"/>
          </a:xfrm>
          <a:prstGeom prst="curvedUpArrow">
            <a:avLst>
              <a:gd name="adj1" fmla="val 52857"/>
              <a:gd name="adj2" fmla="val 134331"/>
              <a:gd name="adj3" fmla="val 3206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rved Up Arrow 11">
            <a:extLst>
              <a:ext uri="{FF2B5EF4-FFF2-40B4-BE49-F238E27FC236}">
                <a16:creationId xmlns:a16="http://schemas.microsoft.com/office/drawing/2014/main" id="{BF3EE07C-4457-0AEA-FEFB-50E3DDBF3E66}"/>
              </a:ext>
            </a:extLst>
          </p:cNvPr>
          <p:cNvSpPr/>
          <p:nvPr/>
        </p:nvSpPr>
        <p:spPr>
          <a:xfrm rot="16200000">
            <a:off x="7217815" y="3662806"/>
            <a:ext cx="2794198" cy="409433"/>
          </a:xfrm>
          <a:prstGeom prst="curvedUpArrow">
            <a:avLst>
              <a:gd name="adj1" fmla="val 52857"/>
              <a:gd name="adj2" fmla="val 134331"/>
              <a:gd name="adj3" fmla="val 3206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344A4EC-0F9C-D78B-4A33-D958B3BA9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2484" y="5929545"/>
            <a:ext cx="5272931" cy="59879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678541-3BE3-7382-676F-BA08F6F3503C}"/>
              </a:ext>
            </a:extLst>
          </p:cNvPr>
          <p:cNvSpPr/>
          <p:nvPr/>
        </p:nvSpPr>
        <p:spPr>
          <a:xfrm>
            <a:off x="967826" y="2452632"/>
            <a:ext cx="7144776" cy="173965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11472C-810D-ED96-F022-50A149149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941" y="4737099"/>
            <a:ext cx="1982293" cy="482581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01E3E78-05CA-0A51-0F12-A85BA9602FEB}"/>
              </a:ext>
            </a:extLst>
          </p:cNvPr>
          <p:cNvSpPr/>
          <p:nvPr/>
        </p:nvSpPr>
        <p:spPr>
          <a:xfrm>
            <a:off x="3125923" y="4348305"/>
            <a:ext cx="2817677" cy="36392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7C91792-347C-AB69-7CCA-F89D0AA83DE6}"/>
              </a:ext>
            </a:extLst>
          </p:cNvPr>
          <p:cNvCxnSpPr>
            <a:cxnSpLocks/>
            <a:stCxn id="25" idx="3"/>
            <a:endCxn id="34" idx="0"/>
          </p:cNvCxnSpPr>
          <p:nvPr/>
        </p:nvCxnSpPr>
        <p:spPr>
          <a:xfrm flipH="1">
            <a:off x="4318950" y="4530270"/>
            <a:ext cx="1624650" cy="1399275"/>
          </a:xfrm>
          <a:prstGeom prst="curvedConnector4">
            <a:avLst>
              <a:gd name="adj1" fmla="val -14071"/>
              <a:gd name="adj2" fmla="val 56502"/>
            </a:avLst>
          </a:prstGeom>
          <a:ln w="254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AF6BBE6-97AF-FAC3-667B-99491B5C0BF2}"/>
              </a:ext>
            </a:extLst>
          </p:cNvPr>
          <p:cNvSpPr/>
          <p:nvPr/>
        </p:nvSpPr>
        <p:spPr>
          <a:xfrm>
            <a:off x="3252532" y="4763082"/>
            <a:ext cx="533209" cy="496793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4E756B-4CC8-0092-495A-52B59BB9F9E8}"/>
              </a:ext>
            </a:extLst>
          </p:cNvPr>
          <p:cNvSpPr txBox="1"/>
          <p:nvPr/>
        </p:nvSpPr>
        <p:spPr>
          <a:xfrm>
            <a:off x="967826" y="4828988"/>
            <a:ext cx="1800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Converged ?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5F5638-75E9-56B5-FCEE-BB293F889A37}"/>
              </a:ext>
            </a:extLst>
          </p:cNvPr>
          <p:cNvCxnSpPr>
            <a:cxnSpLocks/>
            <a:stCxn id="30" idx="2"/>
            <a:endCxn id="31" idx="3"/>
          </p:cNvCxnSpPr>
          <p:nvPr/>
        </p:nvCxnSpPr>
        <p:spPr>
          <a:xfrm flipH="1">
            <a:off x="2768047" y="5011479"/>
            <a:ext cx="484485" cy="32953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EE705508-8061-25AF-C3C1-95863E034676}"/>
              </a:ext>
            </a:extLst>
          </p:cNvPr>
          <p:cNvSpPr/>
          <p:nvPr/>
        </p:nvSpPr>
        <p:spPr>
          <a:xfrm>
            <a:off x="1085942" y="2508815"/>
            <a:ext cx="496277" cy="45014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C54F50-81E6-7B96-E572-7A9CB63CA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18" grpId="0" animBg="1"/>
      <p:bldP spid="19" grpId="0" animBg="1"/>
      <p:bldP spid="21" grpId="0" animBg="1"/>
      <p:bldP spid="22" grpId="0" animBg="1"/>
      <p:bldP spid="5" grpId="0" animBg="1"/>
      <p:bldP spid="25" grpId="0" animBg="1"/>
      <p:bldP spid="30" grpId="0" animBg="1"/>
      <p:bldP spid="31" grpId="0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98F659-24FE-C793-EAA9-D0A71FE4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78" y="999340"/>
            <a:ext cx="5395095" cy="5869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92AB4-5804-16C9-DE74-013B5D1B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MPCA</a:t>
            </a:r>
            <a:r>
              <a:rPr lang="en-US" sz="3200" b="0" dirty="0"/>
              <a:t>(Lu et al., 2008): </a:t>
            </a:r>
            <a:r>
              <a:rPr lang="en-US" dirty="0"/>
              <a:t>Optimization</a:t>
            </a:r>
            <a:r>
              <a:rPr lang="en-US" sz="3200" b="0" dirty="0"/>
              <a:t> Algorithm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C67A63-8EDE-99BF-0656-DCDCF913C332}"/>
              </a:ext>
            </a:extLst>
          </p:cNvPr>
          <p:cNvSpPr/>
          <p:nvPr/>
        </p:nvSpPr>
        <p:spPr>
          <a:xfrm>
            <a:off x="1905000" y="2471574"/>
            <a:ext cx="1981200" cy="347826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55EBCA-4D67-316B-F8E0-98CFBCEAAA19}"/>
              </a:ext>
            </a:extLst>
          </p:cNvPr>
          <p:cNvSpPr/>
          <p:nvPr/>
        </p:nvSpPr>
        <p:spPr>
          <a:xfrm>
            <a:off x="1752600" y="2932388"/>
            <a:ext cx="1981200" cy="448799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935307-F617-0339-E348-FFD878ABF98E}"/>
              </a:ext>
            </a:extLst>
          </p:cNvPr>
          <p:cNvSpPr/>
          <p:nvPr/>
        </p:nvSpPr>
        <p:spPr>
          <a:xfrm>
            <a:off x="4724400" y="4724400"/>
            <a:ext cx="2209799" cy="365125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8855C-4DE5-5C69-BE03-70901BFEAED7}"/>
              </a:ext>
            </a:extLst>
          </p:cNvPr>
          <p:cNvSpPr txBox="1"/>
          <p:nvPr/>
        </p:nvSpPr>
        <p:spPr>
          <a:xfrm>
            <a:off x="107853" y="1907484"/>
            <a:ext cx="1500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Challenge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975B87-11A6-2C10-7340-3713BDDCDA2A}"/>
              </a:ext>
            </a:extLst>
          </p:cNvPr>
          <p:cNvCxnSpPr>
            <a:cxnSpLocks/>
            <a:stCxn id="9" idx="2"/>
            <a:endCxn id="3" idx="2"/>
          </p:cNvCxnSpPr>
          <p:nvPr/>
        </p:nvCxnSpPr>
        <p:spPr>
          <a:xfrm>
            <a:off x="858279" y="2338371"/>
            <a:ext cx="1046721" cy="307116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A61190-A97A-C972-B2FC-5178EA0BBA14}"/>
              </a:ext>
            </a:extLst>
          </p:cNvPr>
          <p:cNvSpPr txBox="1"/>
          <p:nvPr/>
        </p:nvSpPr>
        <p:spPr>
          <a:xfrm>
            <a:off x="111247" y="3605575"/>
            <a:ext cx="152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Challenge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10D09F-61FC-71A0-5226-6DC6170406CE}"/>
              </a:ext>
            </a:extLst>
          </p:cNvPr>
          <p:cNvCxnSpPr>
            <a:cxnSpLocks/>
            <a:stCxn id="16" idx="0"/>
            <a:endCxn id="4" idx="2"/>
          </p:cNvCxnSpPr>
          <p:nvPr/>
        </p:nvCxnSpPr>
        <p:spPr>
          <a:xfrm flipV="1">
            <a:off x="873247" y="3156788"/>
            <a:ext cx="879353" cy="448787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70BDC5-2404-AF1E-6695-B511AB76F61F}"/>
              </a:ext>
            </a:extLst>
          </p:cNvPr>
          <p:cNvSpPr txBox="1"/>
          <p:nvPr/>
        </p:nvSpPr>
        <p:spPr>
          <a:xfrm>
            <a:off x="7391400" y="4476075"/>
            <a:ext cx="1638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Challenge 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84CD9F-07F8-18AE-76CB-E81934CFA8A4}"/>
              </a:ext>
            </a:extLst>
          </p:cNvPr>
          <p:cNvCxnSpPr>
            <a:cxnSpLocks/>
            <a:stCxn id="20" idx="1"/>
            <a:endCxn id="5" idx="6"/>
          </p:cNvCxnSpPr>
          <p:nvPr/>
        </p:nvCxnSpPr>
        <p:spPr>
          <a:xfrm flipH="1">
            <a:off x="6934199" y="4691519"/>
            <a:ext cx="457201" cy="215444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5722C4-BD6D-922F-08A5-9E91EB2D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  <p:bldP spid="16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F6B62A1-B2A9-A36E-2EF4-3762C223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95" y="2133600"/>
            <a:ext cx="6337610" cy="3889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95664-7357-138A-4F9D-B07C58E2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Privacy Protection Challenge 1 in MPCA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C765-A68E-14BB-B8CB-AC8FBAAC2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Step 1: Data centralization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E8777-C0A5-B24A-938F-DBEF9C0D0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600200"/>
            <a:ext cx="7791450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E3F36C-41EF-D505-EB33-4166D2F5D664}"/>
              </a:ext>
            </a:extLst>
          </p:cNvPr>
          <p:cNvSpPr txBox="1"/>
          <p:nvPr/>
        </p:nvSpPr>
        <p:spPr>
          <a:xfrm>
            <a:off x="561975" y="6110577"/>
            <a:ext cx="7791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Fig: The flowchart of data centralization in Step 1 (no privacy protection)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8F0139-D2D5-FE34-A5B9-9729A80DAE63}"/>
              </a:ext>
            </a:extLst>
          </p:cNvPr>
          <p:cNvSpPr/>
          <p:nvPr/>
        </p:nvSpPr>
        <p:spPr>
          <a:xfrm>
            <a:off x="2053193" y="2962895"/>
            <a:ext cx="1179924" cy="589647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F9D4E-9617-E1A9-1420-B87B379C8ABA}"/>
              </a:ext>
            </a:extLst>
          </p:cNvPr>
          <p:cNvSpPr txBox="1"/>
          <p:nvPr/>
        </p:nvSpPr>
        <p:spPr>
          <a:xfrm>
            <a:off x="368846" y="2576273"/>
            <a:ext cx="1328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Raw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FB75AC-94A0-C9F2-ACB3-74B988F12CEB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>
            <a:off x="1033003" y="3007160"/>
            <a:ext cx="1020190" cy="250559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2C7168-190F-0D61-75D6-50526F9A9F73}"/>
              </a:ext>
            </a:extLst>
          </p:cNvPr>
          <p:cNvSpPr txBox="1"/>
          <p:nvPr/>
        </p:nvSpPr>
        <p:spPr>
          <a:xfrm>
            <a:off x="4457700" y="3310328"/>
            <a:ext cx="1179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Global 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19B17F-E106-98B7-8241-4FA93BEC97AD}"/>
              </a:ext>
            </a:extLst>
          </p:cNvPr>
          <p:cNvSpPr/>
          <p:nvPr/>
        </p:nvSpPr>
        <p:spPr>
          <a:xfrm>
            <a:off x="3094070" y="3410561"/>
            <a:ext cx="509239" cy="436366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AAE019-A932-493F-C341-ED11B5CD14E2}"/>
              </a:ext>
            </a:extLst>
          </p:cNvPr>
          <p:cNvCxnSpPr>
            <a:cxnSpLocks/>
            <a:stCxn id="17" idx="6"/>
            <a:endCxn id="16" idx="1"/>
          </p:cNvCxnSpPr>
          <p:nvPr/>
        </p:nvCxnSpPr>
        <p:spPr>
          <a:xfrm>
            <a:off x="3603309" y="3628744"/>
            <a:ext cx="854391" cy="66305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E910651-1094-7791-3402-C617EE9B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3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/>
      <p:bldP spid="16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76418D-D4EF-42B2-0B6F-F60081D1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86" y="1548560"/>
            <a:ext cx="7576714" cy="43085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EB21-D399-E882-A168-E19D4CE78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7552"/>
            <a:ext cx="8229600" cy="5323080"/>
          </a:xfrm>
        </p:spPr>
        <p:txBody>
          <a:bodyPr/>
          <a:lstStyle/>
          <a:p>
            <a:r>
              <a:rPr lang="en-US" b="0" dirty="0"/>
              <a:t>One Naive Solution: 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CDDB6F-33D9-9751-7495-CEC3FD68BDD7}"/>
              </a:ext>
            </a:extLst>
          </p:cNvPr>
          <p:cNvCxnSpPr>
            <a:cxnSpLocks/>
          </p:cNvCxnSpPr>
          <p:nvPr/>
        </p:nvCxnSpPr>
        <p:spPr>
          <a:xfrm>
            <a:off x="881486" y="3633850"/>
            <a:ext cx="874336" cy="328550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36CA70-1B01-AAEE-B186-23A690F37959}"/>
              </a:ext>
            </a:extLst>
          </p:cNvPr>
          <p:cNvSpPr txBox="1"/>
          <p:nvPr/>
        </p:nvSpPr>
        <p:spPr>
          <a:xfrm>
            <a:off x="185665" y="3209080"/>
            <a:ext cx="1611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Local Mean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608230-5B0E-2F61-DC26-8FE756D57F1A}"/>
              </a:ext>
            </a:extLst>
          </p:cNvPr>
          <p:cNvSpPr/>
          <p:nvPr/>
        </p:nvSpPr>
        <p:spPr>
          <a:xfrm>
            <a:off x="2442009" y="2584941"/>
            <a:ext cx="685800" cy="557150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E1579-062D-667F-8398-387673A5E8EE}"/>
              </a:ext>
            </a:extLst>
          </p:cNvPr>
          <p:cNvSpPr txBox="1"/>
          <p:nvPr/>
        </p:nvSpPr>
        <p:spPr>
          <a:xfrm>
            <a:off x="272194" y="1929078"/>
            <a:ext cx="2169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Local Mean 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Local Sample Size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84715B-DC15-4E8E-435B-43DCC0F379EF}"/>
              </a:ext>
            </a:extLst>
          </p:cNvPr>
          <p:cNvCxnSpPr>
            <a:cxnSpLocks/>
            <a:stCxn id="22" idx="2"/>
            <a:endCxn id="21" idx="2"/>
          </p:cNvCxnSpPr>
          <p:nvPr/>
        </p:nvCxnSpPr>
        <p:spPr>
          <a:xfrm>
            <a:off x="1357102" y="2698519"/>
            <a:ext cx="1084907" cy="164997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4D28D0A-0713-59B2-BD17-8E101372BF8E}"/>
              </a:ext>
            </a:extLst>
          </p:cNvPr>
          <p:cNvSpPr txBox="1"/>
          <p:nvPr/>
        </p:nvSpPr>
        <p:spPr>
          <a:xfrm>
            <a:off x="456398" y="5888431"/>
            <a:ext cx="822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Fig: The flowchart of data centralization in Step 1 (local mean is shared)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837EC2D-F067-1F2D-0218-382F76CC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9558"/>
            <a:ext cx="8839200" cy="636712"/>
          </a:xfrm>
        </p:spPr>
        <p:txBody>
          <a:bodyPr/>
          <a:lstStyle/>
          <a:p>
            <a:r>
              <a:rPr lang="en-US" altLang="zh-CN" dirty="0"/>
              <a:t>Naïve Solution for Privacy Protection Challenge 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81EDD-8A7F-D962-DC10-DEDD3CCB4989}"/>
              </a:ext>
            </a:extLst>
          </p:cNvPr>
          <p:cNvSpPr txBox="1"/>
          <p:nvPr/>
        </p:nvSpPr>
        <p:spPr>
          <a:xfrm>
            <a:off x="4645457" y="2497580"/>
            <a:ext cx="1179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Global 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1D5785-8DCB-00A8-2880-E804306E8E3C}"/>
              </a:ext>
            </a:extLst>
          </p:cNvPr>
          <p:cNvSpPr/>
          <p:nvPr/>
        </p:nvSpPr>
        <p:spPr>
          <a:xfrm>
            <a:off x="3399344" y="2664118"/>
            <a:ext cx="509239" cy="436366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632131-A90E-BF33-6693-B5D62932B153}"/>
              </a:ext>
            </a:extLst>
          </p:cNvPr>
          <p:cNvCxnSpPr>
            <a:cxnSpLocks/>
            <a:stCxn id="13" idx="6"/>
            <a:endCxn id="12" idx="1"/>
          </p:cNvCxnSpPr>
          <p:nvPr/>
        </p:nvCxnSpPr>
        <p:spPr>
          <a:xfrm>
            <a:off x="3908583" y="2882301"/>
            <a:ext cx="736874" cy="0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3BAC2-5329-7D92-1E69-9B17BE04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5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/>
      <p:bldP spid="26" grpId="0"/>
      <p:bldP spid="12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C54D-D349-07CC-8036-3CC86B61B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Practical Secure Aggregation (</a:t>
            </a:r>
            <a:r>
              <a:rPr lang="en-US" b="0" dirty="0" err="1"/>
              <a:t>Bonawitz</a:t>
            </a:r>
            <a:r>
              <a:rPr lang="en-US" b="0" dirty="0"/>
              <a:t> et al. 2016)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0428D-D6EB-3F5D-E2A4-89762A84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9558"/>
            <a:ext cx="8839200" cy="636712"/>
          </a:xfrm>
        </p:spPr>
        <p:txBody>
          <a:bodyPr/>
          <a:lstStyle/>
          <a:p>
            <a:r>
              <a:rPr lang="en-US" altLang="zh-CN" dirty="0"/>
              <a:t>Solution for Privacy Protection Challenge 1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469E826-654A-463A-CF15-DECE542CFCD6}"/>
              </a:ext>
            </a:extLst>
          </p:cNvPr>
          <p:cNvGrpSpPr/>
          <p:nvPr/>
        </p:nvGrpSpPr>
        <p:grpSpPr>
          <a:xfrm>
            <a:off x="4191000" y="2063915"/>
            <a:ext cx="762000" cy="762000"/>
            <a:chOff x="3886200" y="1905000"/>
            <a:chExt cx="762000" cy="762000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715B9702-F402-1CC4-961B-A142A22E23EB}"/>
                </a:ext>
              </a:extLst>
            </p:cNvPr>
            <p:cNvSpPr/>
            <p:nvPr/>
          </p:nvSpPr>
          <p:spPr>
            <a:xfrm>
              <a:off x="3886200" y="1905000"/>
              <a:ext cx="762000" cy="762000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1233B9B-DD68-F9B2-C62D-F505BCCDD227}"/>
                    </a:ext>
                  </a:extLst>
                </p:cNvPr>
                <p:cNvSpPr txBox="1"/>
                <p:nvPr/>
              </p:nvSpPr>
              <p:spPr>
                <a:xfrm>
                  <a:off x="4025365" y="2101334"/>
                  <a:ext cx="4836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𝒳</m:t>
                            </m:r>
                            <m:r>
                              <m:rPr>
                                <m:nor/>
                              </m:rPr>
                              <a:rPr lang="en-US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1233B9B-DD68-F9B2-C62D-F505BCCDD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365" y="2101334"/>
                  <a:ext cx="48366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4691DD-4F6C-210F-090C-8B7D054F4C42}"/>
              </a:ext>
            </a:extLst>
          </p:cNvPr>
          <p:cNvGrpSpPr/>
          <p:nvPr/>
        </p:nvGrpSpPr>
        <p:grpSpPr>
          <a:xfrm>
            <a:off x="2344352" y="4380284"/>
            <a:ext cx="762000" cy="762000"/>
            <a:chOff x="2438400" y="3703432"/>
            <a:chExt cx="762000" cy="762000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1F16B149-10B6-1292-D9FA-8F24246FFBB7}"/>
                </a:ext>
              </a:extLst>
            </p:cNvPr>
            <p:cNvSpPr/>
            <p:nvPr/>
          </p:nvSpPr>
          <p:spPr>
            <a:xfrm>
              <a:off x="2438400" y="3703432"/>
              <a:ext cx="762000" cy="762000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8DBDC7-3ECD-3045-E41F-C95C2EEB3AF2}"/>
                    </a:ext>
                  </a:extLst>
                </p:cNvPr>
                <p:cNvSpPr txBox="1"/>
                <p:nvPr/>
              </p:nvSpPr>
              <p:spPr>
                <a:xfrm>
                  <a:off x="2577565" y="3899766"/>
                  <a:ext cx="4836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𝒳</m:t>
                            </m:r>
                            <m:r>
                              <m:rPr>
                                <m:nor/>
                              </m:rPr>
                              <a:rPr lang="en-US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28DBDC7-3ECD-3045-E41F-C95C2EEB3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565" y="3899766"/>
                  <a:ext cx="483669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1579F5-4736-9792-5C1A-992E5130AEDD}"/>
              </a:ext>
            </a:extLst>
          </p:cNvPr>
          <p:cNvGrpSpPr/>
          <p:nvPr/>
        </p:nvGrpSpPr>
        <p:grpSpPr>
          <a:xfrm>
            <a:off x="5885250" y="4510358"/>
            <a:ext cx="762000" cy="762000"/>
            <a:chOff x="5478782" y="3703432"/>
            <a:chExt cx="762000" cy="762000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EA3A9183-859A-08E5-10D1-A7104CB70C0A}"/>
                </a:ext>
              </a:extLst>
            </p:cNvPr>
            <p:cNvSpPr/>
            <p:nvPr/>
          </p:nvSpPr>
          <p:spPr>
            <a:xfrm>
              <a:off x="5478782" y="3703432"/>
              <a:ext cx="762000" cy="762000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8097B0-633F-37B2-2887-947BC6784C4A}"/>
                    </a:ext>
                  </a:extLst>
                </p:cNvPr>
                <p:cNvSpPr txBox="1"/>
                <p:nvPr/>
              </p:nvSpPr>
              <p:spPr>
                <a:xfrm>
                  <a:off x="5617947" y="3908626"/>
                  <a:ext cx="4836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𝒳</m:t>
                            </m:r>
                            <m:r>
                              <m:rPr>
                                <m:nor/>
                              </m:rPr>
                              <a:rPr lang="en-US"/>
                              <m:t>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8097B0-633F-37B2-2887-947BC6784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7947" y="3908626"/>
                  <a:ext cx="483669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EDB4B-A8BE-9095-FAE7-4DA8841C76CA}"/>
              </a:ext>
            </a:extLst>
          </p:cNvPr>
          <p:cNvCxnSpPr>
            <a:cxnSpLocks/>
          </p:cNvCxnSpPr>
          <p:nvPr/>
        </p:nvCxnSpPr>
        <p:spPr>
          <a:xfrm flipV="1">
            <a:off x="2967186" y="2702265"/>
            <a:ext cx="1143805" cy="1494979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744441-4850-D81B-28E9-581A19CCF80C}"/>
              </a:ext>
            </a:extLst>
          </p:cNvPr>
          <p:cNvCxnSpPr>
            <a:cxnSpLocks/>
          </p:cNvCxnSpPr>
          <p:nvPr/>
        </p:nvCxnSpPr>
        <p:spPr>
          <a:xfrm>
            <a:off x="3276600" y="4715552"/>
            <a:ext cx="2506982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613A7D-57D0-CB7C-58B5-18FEDD5C4437}"/>
              </a:ext>
            </a:extLst>
          </p:cNvPr>
          <p:cNvCxnSpPr>
            <a:cxnSpLocks/>
          </p:cNvCxnSpPr>
          <p:nvPr/>
        </p:nvCxnSpPr>
        <p:spPr>
          <a:xfrm flipH="1">
            <a:off x="3276600" y="4945950"/>
            <a:ext cx="2506982" cy="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330601-9A81-F5ED-0443-034BBB7101B4}"/>
              </a:ext>
            </a:extLst>
          </p:cNvPr>
          <p:cNvCxnSpPr>
            <a:cxnSpLocks/>
          </p:cNvCxnSpPr>
          <p:nvPr/>
        </p:nvCxnSpPr>
        <p:spPr>
          <a:xfrm flipH="1">
            <a:off x="3196591" y="2857197"/>
            <a:ext cx="1133574" cy="1524516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3CC0DF-6153-C53E-C846-C24FF83A37D5}"/>
              </a:ext>
            </a:extLst>
          </p:cNvPr>
          <p:cNvCxnSpPr>
            <a:cxnSpLocks/>
          </p:cNvCxnSpPr>
          <p:nvPr/>
        </p:nvCxnSpPr>
        <p:spPr>
          <a:xfrm flipH="1" flipV="1">
            <a:off x="5033009" y="2825915"/>
            <a:ext cx="1190426" cy="1554369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EC7876C-0BB1-0BBB-ECCB-947545F1BDF8}"/>
              </a:ext>
            </a:extLst>
          </p:cNvPr>
          <p:cNvCxnSpPr>
            <a:cxnSpLocks/>
          </p:cNvCxnSpPr>
          <p:nvPr/>
        </p:nvCxnSpPr>
        <p:spPr>
          <a:xfrm>
            <a:off x="4916089" y="2955989"/>
            <a:ext cx="1078872" cy="1455577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A738830-34FE-2808-FEB1-A7456EA30047}"/>
                  </a:ext>
                </a:extLst>
              </p:cNvPr>
              <p:cNvSpPr txBox="1"/>
              <p:nvPr/>
            </p:nvSpPr>
            <p:spPr>
              <a:xfrm>
                <a:off x="3039680" y="2955989"/>
                <a:ext cx="672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ℛ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A738830-34FE-2808-FEB1-A7456EA30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680" y="2955989"/>
                <a:ext cx="6725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76B5B1-C818-C29D-FCF8-430C88B08EA1}"/>
                  </a:ext>
                </a:extLst>
              </p:cNvPr>
              <p:cNvSpPr txBox="1"/>
              <p:nvPr/>
            </p:nvSpPr>
            <p:spPr>
              <a:xfrm>
                <a:off x="3708235" y="3450376"/>
                <a:ext cx="672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ℛ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476B5B1-C818-C29D-FCF8-430C88B08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235" y="3450376"/>
                <a:ext cx="67256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020F1A-1F59-C8E5-DF72-70CDFFE2079C}"/>
                  </a:ext>
                </a:extLst>
              </p:cNvPr>
              <p:cNvSpPr txBox="1"/>
              <p:nvPr/>
            </p:nvSpPr>
            <p:spPr>
              <a:xfrm>
                <a:off x="4235718" y="4325027"/>
                <a:ext cx="672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ℛ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020F1A-1F59-C8E5-DF72-70CDFFE20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718" y="4325027"/>
                <a:ext cx="6725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724D46-A403-2F84-0902-03D7E5F2ABA3}"/>
                  </a:ext>
                </a:extLst>
              </p:cNvPr>
              <p:cNvSpPr txBox="1"/>
              <p:nvPr/>
            </p:nvSpPr>
            <p:spPr>
              <a:xfrm>
                <a:off x="4248037" y="4988428"/>
                <a:ext cx="672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ℛ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724D46-A403-2F84-0902-03D7E5F2A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37" y="4988428"/>
                <a:ext cx="6725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9649BA0-E38E-703B-17EB-7BE162E7BD62}"/>
                  </a:ext>
                </a:extLst>
              </p:cNvPr>
              <p:cNvSpPr txBox="1"/>
              <p:nvPr/>
            </p:nvSpPr>
            <p:spPr>
              <a:xfrm>
                <a:off x="4860647" y="3586067"/>
                <a:ext cx="672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ℛ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9649BA0-E38E-703B-17EB-7BE162E7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647" y="3586067"/>
                <a:ext cx="6725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C0692D-D418-3BA7-C132-DEF3FE5DFC2F}"/>
                  </a:ext>
                </a:extLst>
              </p:cNvPr>
              <p:cNvSpPr txBox="1"/>
              <p:nvPr/>
            </p:nvSpPr>
            <p:spPr>
              <a:xfrm>
                <a:off x="5578414" y="3233767"/>
                <a:ext cx="672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ℛ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C0692D-D418-3BA7-C132-DEF3FE5D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414" y="3233767"/>
                <a:ext cx="67256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69940D-2E64-49D5-1C9D-B15856D0CDB5}"/>
              </a:ext>
            </a:extLst>
          </p:cNvPr>
          <p:cNvSpPr txBox="1"/>
          <p:nvPr/>
        </p:nvSpPr>
        <p:spPr>
          <a:xfrm>
            <a:off x="4121549" y="1623920"/>
            <a:ext cx="1480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User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385D8D-C50F-40EA-83FA-02D4667FFA1E}"/>
              </a:ext>
            </a:extLst>
          </p:cNvPr>
          <p:cNvSpPr txBox="1"/>
          <p:nvPr/>
        </p:nvSpPr>
        <p:spPr>
          <a:xfrm>
            <a:off x="1354151" y="4588618"/>
            <a:ext cx="1480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User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ADEFDE-17D4-3493-3A78-17771FB0B592}"/>
              </a:ext>
            </a:extLst>
          </p:cNvPr>
          <p:cNvSpPr txBox="1"/>
          <p:nvPr/>
        </p:nvSpPr>
        <p:spPr>
          <a:xfrm>
            <a:off x="6748230" y="4673256"/>
            <a:ext cx="1480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User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221685-DF01-0CE1-41CF-0716F7FDA2BF}"/>
                  </a:ext>
                </a:extLst>
              </p:cNvPr>
              <p:cNvSpPr txBox="1"/>
              <p:nvPr/>
            </p:nvSpPr>
            <p:spPr>
              <a:xfrm>
                <a:off x="-567768" y="3482125"/>
                <a:ext cx="41081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User 2 to Server: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221685-DF01-0CE1-41CF-0716F7FDA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7768" y="3482125"/>
                <a:ext cx="4108184" cy="646331"/>
              </a:xfrm>
              <a:prstGeom prst="rect">
                <a:avLst/>
              </a:prstGeom>
              <a:blipFill>
                <a:blip r:embed="rId11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C3C245-9478-4FBC-155B-C6D10F08E721}"/>
                  </a:ext>
                </a:extLst>
              </p:cNvPr>
              <p:cNvSpPr txBox="1"/>
              <p:nvPr/>
            </p:nvSpPr>
            <p:spPr>
              <a:xfrm>
                <a:off x="5611127" y="3711408"/>
                <a:ext cx="41081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 User 3 to Server: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C3C245-9478-4FBC-155B-C6D10F08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127" y="3711408"/>
                <a:ext cx="4108184" cy="646331"/>
              </a:xfrm>
              <a:prstGeom prst="rect">
                <a:avLst/>
              </a:prstGeom>
              <a:blipFill>
                <a:blip r:embed="rId12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5600AC-1CC3-83F6-CA8C-9628955B5813}"/>
                  </a:ext>
                </a:extLst>
              </p:cNvPr>
              <p:cNvSpPr txBox="1"/>
              <p:nvPr/>
            </p:nvSpPr>
            <p:spPr>
              <a:xfrm>
                <a:off x="428501" y="1947603"/>
                <a:ext cx="41081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 User 1 to Server: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5600AC-1CC3-83F6-CA8C-9628955B5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01" y="1947603"/>
                <a:ext cx="4108184" cy="646331"/>
              </a:xfrm>
              <a:prstGeom prst="rect">
                <a:avLst/>
              </a:prstGeom>
              <a:blipFill>
                <a:blip r:embed="rId13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4E8F7A-9BA8-91FE-1F98-97F5AD939CA0}"/>
                  </a:ext>
                </a:extLst>
              </p:cNvPr>
              <p:cNvSpPr txBox="1"/>
              <p:nvPr/>
            </p:nvSpPr>
            <p:spPr>
              <a:xfrm>
                <a:off x="674276" y="5528789"/>
                <a:ext cx="79976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 Server: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𝒳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𝒳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+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𝒳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𝒳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4E8F7A-9BA8-91FE-1F98-97F5AD939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76" y="5528789"/>
                <a:ext cx="7997691" cy="1200329"/>
              </a:xfrm>
              <a:prstGeom prst="rect">
                <a:avLst/>
              </a:prstGeom>
              <a:blipFill>
                <a:blip r:embed="rId14"/>
                <a:stretch>
                  <a:fillRect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F5258FA-8E1D-DA24-AA77-EF990BBC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1" grpId="0"/>
      <p:bldP spid="4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430799-DA29-5DC9-6924-B42E0926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41" y="1460337"/>
            <a:ext cx="7353498" cy="4083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9B609E-210C-D8B5-6229-EC7D53CD9941}"/>
              </a:ext>
            </a:extLst>
          </p:cNvPr>
          <p:cNvSpPr txBox="1"/>
          <p:nvPr/>
        </p:nvSpPr>
        <p:spPr>
          <a:xfrm>
            <a:off x="647700" y="5543591"/>
            <a:ext cx="7848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Fig: The flowchart of data centralization in Step 1 (with privacy protection)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331FF-91D8-8C95-B4C2-D136BF998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7552"/>
            <a:ext cx="8229600" cy="5323080"/>
          </a:xfrm>
        </p:spPr>
        <p:txBody>
          <a:bodyPr/>
          <a:lstStyle/>
          <a:p>
            <a:r>
              <a:rPr lang="en-US" b="0" dirty="0"/>
              <a:t>Secure Centralization Flowchart: 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8EEAAA-15E1-8653-BFEA-E2E0F9BA918F}"/>
              </a:ext>
            </a:extLst>
          </p:cNvPr>
          <p:cNvSpPr/>
          <p:nvPr/>
        </p:nvSpPr>
        <p:spPr>
          <a:xfrm>
            <a:off x="2438400" y="4521495"/>
            <a:ext cx="609600" cy="589648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2BFD51-4C6F-22B5-1EDA-D491F04C481F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>
            <a:off x="1410265" y="4761526"/>
            <a:ext cx="1028135" cy="54793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3E4078F-4C17-8220-758B-C21EED6B61D3}"/>
              </a:ext>
            </a:extLst>
          </p:cNvPr>
          <p:cNvSpPr txBox="1"/>
          <p:nvPr/>
        </p:nvSpPr>
        <p:spPr>
          <a:xfrm>
            <a:off x="53673" y="4376805"/>
            <a:ext cx="1356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Random 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E133BA-A50B-9E0A-3B50-18F270670AF8}"/>
              </a:ext>
            </a:extLst>
          </p:cNvPr>
          <p:cNvSpPr txBox="1"/>
          <p:nvPr/>
        </p:nvSpPr>
        <p:spPr>
          <a:xfrm>
            <a:off x="131925" y="2262461"/>
            <a:ext cx="1611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Protected Local Mean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152F88-F6D7-6F5A-BDF7-14B3F8487508}"/>
              </a:ext>
            </a:extLst>
          </p:cNvPr>
          <p:cNvCxnSpPr>
            <a:cxnSpLocks/>
            <a:stCxn id="19" idx="3"/>
            <a:endCxn id="7" idx="2"/>
          </p:cNvCxnSpPr>
          <p:nvPr/>
        </p:nvCxnSpPr>
        <p:spPr>
          <a:xfrm>
            <a:off x="1743396" y="2647182"/>
            <a:ext cx="536989" cy="123362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F687C1E-54B5-6C75-36F9-1C04DF08B491}"/>
              </a:ext>
            </a:extLst>
          </p:cNvPr>
          <p:cNvSpPr txBox="1"/>
          <p:nvPr/>
        </p:nvSpPr>
        <p:spPr>
          <a:xfrm>
            <a:off x="1792705" y="5965423"/>
            <a:ext cx="568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Data can be Protected.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CF5F7B-A8D7-AA22-1FDE-9456FEEAE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80847"/>
            <a:ext cx="8839200" cy="636712"/>
          </a:xfrm>
        </p:spPr>
        <p:txBody>
          <a:bodyPr/>
          <a:lstStyle/>
          <a:p>
            <a:r>
              <a:rPr lang="en-US" altLang="zh-CN" dirty="0"/>
              <a:t>Solution for Privacy Protection Challenge 1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9F5983-274D-5E3B-3579-59B5409806CA}"/>
              </a:ext>
            </a:extLst>
          </p:cNvPr>
          <p:cNvSpPr/>
          <p:nvPr/>
        </p:nvSpPr>
        <p:spPr>
          <a:xfrm>
            <a:off x="2280385" y="2475720"/>
            <a:ext cx="392242" cy="589648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B0654-C097-B088-E891-18F7B8743A92}"/>
              </a:ext>
            </a:extLst>
          </p:cNvPr>
          <p:cNvSpPr txBox="1"/>
          <p:nvPr/>
        </p:nvSpPr>
        <p:spPr>
          <a:xfrm>
            <a:off x="4434162" y="2385823"/>
            <a:ext cx="1179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Global 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7B2C37-C8DC-7F99-F44C-10C444C7A620}"/>
              </a:ext>
            </a:extLst>
          </p:cNvPr>
          <p:cNvSpPr/>
          <p:nvPr/>
        </p:nvSpPr>
        <p:spPr>
          <a:xfrm>
            <a:off x="3345449" y="2669023"/>
            <a:ext cx="392242" cy="362879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7D2363-8CF5-A68F-FB2C-2288DF35AC6E}"/>
              </a:ext>
            </a:extLst>
          </p:cNvPr>
          <p:cNvCxnSpPr>
            <a:cxnSpLocks/>
            <a:stCxn id="6" idx="6"/>
            <a:endCxn id="5" idx="1"/>
          </p:cNvCxnSpPr>
          <p:nvPr/>
        </p:nvCxnSpPr>
        <p:spPr>
          <a:xfrm flipV="1">
            <a:off x="3737691" y="2770544"/>
            <a:ext cx="696471" cy="79919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70F97F4-CBF6-CE2C-C708-488C568B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6" grpId="0"/>
      <p:bldP spid="19" grpId="0"/>
      <p:bldP spid="26" grpId="0"/>
      <p:bldP spid="7" grpId="0" animBg="1"/>
      <p:bldP spid="5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5EAC78-46D9-874B-C0AC-0B707EDD0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21861"/>
            <a:ext cx="7239000" cy="53265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C19F9C-F4B4-A48B-5023-807CFA486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19558"/>
            <a:ext cx="8839200" cy="636712"/>
          </a:xfrm>
        </p:spPr>
        <p:txBody>
          <a:bodyPr/>
          <a:lstStyle/>
          <a:p>
            <a:r>
              <a:rPr lang="en-US" altLang="zh-CN" dirty="0"/>
              <a:t>Solution for Privacy Protection Challenge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D60FB-6D15-A2E9-008B-8DEA1A93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6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DE0D786-0D9A-C351-BDF5-0B529B61E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81" y="2196401"/>
            <a:ext cx="6015038" cy="4010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A04D75-DB0D-318E-8CA5-AAD4E448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Protection Challenge 2 in MPCA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2CE4-5EA5-3B8F-9E43-7DA988FA8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Step 2: Eigen-Decomposition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24A1C-F415-D825-1A6F-682A50AE8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41251"/>
            <a:ext cx="8511385" cy="609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3E4C88-6155-413E-A74F-C9D9EE429183}"/>
              </a:ext>
            </a:extLst>
          </p:cNvPr>
          <p:cNvSpPr txBox="1"/>
          <p:nvPr/>
        </p:nvSpPr>
        <p:spPr>
          <a:xfrm>
            <a:off x="457200" y="6131683"/>
            <a:ext cx="7972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Fig: The flowchart of eigen decomposition in Step 2 (no privacy protection)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8B20E5-9205-1D19-C067-29F3A672EC93}"/>
              </a:ext>
            </a:extLst>
          </p:cNvPr>
          <p:cNvSpPr/>
          <p:nvPr/>
        </p:nvSpPr>
        <p:spPr>
          <a:xfrm>
            <a:off x="2084116" y="3626766"/>
            <a:ext cx="1030733" cy="589647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3F9B1-EC17-72E5-482B-645DEC7816BB}"/>
              </a:ext>
            </a:extLst>
          </p:cNvPr>
          <p:cNvSpPr txBox="1"/>
          <p:nvPr/>
        </p:nvSpPr>
        <p:spPr>
          <a:xfrm>
            <a:off x="326444" y="3173565"/>
            <a:ext cx="1328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Raw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FB710E-C6A4-47D9-3700-63D9082A6D3A}"/>
              </a:ext>
            </a:extLst>
          </p:cNvPr>
          <p:cNvCxnSpPr>
            <a:cxnSpLocks/>
            <a:stCxn id="7" idx="2"/>
            <a:endCxn id="5" idx="2"/>
          </p:cNvCxnSpPr>
          <p:nvPr/>
        </p:nvCxnSpPr>
        <p:spPr>
          <a:xfrm>
            <a:off x="990601" y="3604452"/>
            <a:ext cx="1093515" cy="317138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8E840B8-578C-2662-827C-B83538F28244}"/>
              </a:ext>
            </a:extLst>
          </p:cNvPr>
          <p:cNvSpPr/>
          <p:nvPr/>
        </p:nvSpPr>
        <p:spPr>
          <a:xfrm>
            <a:off x="3235787" y="3716996"/>
            <a:ext cx="531392" cy="409187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46B10C-6760-D4A5-629C-0F27013B33EF}"/>
              </a:ext>
            </a:extLst>
          </p:cNvPr>
          <p:cNvCxnSpPr>
            <a:cxnSpLocks/>
            <a:stCxn id="14" idx="6"/>
            <a:endCxn id="18" idx="1"/>
          </p:cNvCxnSpPr>
          <p:nvPr/>
        </p:nvCxnSpPr>
        <p:spPr>
          <a:xfrm>
            <a:off x="3767179" y="3921590"/>
            <a:ext cx="522457" cy="209040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6A94E9-FE98-BE07-3C60-FDFD57669163}"/>
              </a:ext>
            </a:extLst>
          </p:cNvPr>
          <p:cNvSpPr txBox="1"/>
          <p:nvPr/>
        </p:nvSpPr>
        <p:spPr>
          <a:xfrm>
            <a:off x="4289636" y="3745909"/>
            <a:ext cx="1607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Projection 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Matrix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D80AEB0-01D7-DBBE-07B3-18D17B3E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41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7" grpId="0"/>
      <p:bldP spid="14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8953EED-578E-F77B-6D3E-EAE4139AF052}"/>
              </a:ext>
            </a:extLst>
          </p:cNvPr>
          <p:cNvGrpSpPr/>
          <p:nvPr/>
        </p:nvGrpSpPr>
        <p:grpSpPr>
          <a:xfrm>
            <a:off x="409838" y="1862314"/>
            <a:ext cx="4382520" cy="933207"/>
            <a:chOff x="189480" y="1205392"/>
            <a:chExt cx="4382520" cy="9332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642DF5-758E-8C98-5CA3-D68F70A54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5668" y="1287605"/>
              <a:ext cx="2553239" cy="678205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DE47014-3314-7B6C-6FF7-13DB29580CB9}"/>
                </a:ext>
              </a:extLst>
            </p:cNvPr>
            <p:cNvSpPr/>
            <p:nvPr/>
          </p:nvSpPr>
          <p:spPr>
            <a:xfrm>
              <a:off x="189480" y="1205392"/>
              <a:ext cx="4382520" cy="93320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6AF1BD-82AC-0E05-FE81-203EAB63E499}"/>
                </a:ext>
              </a:extLst>
            </p:cNvPr>
            <p:cNvSpPr txBox="1"/>
            <p:nvPr/>
          </p:nvSpPr>
          <p:spPr>
            <a:xfrm>
              <a:off x="563826" y="1440825"/>
              <a:ext cx="1058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2: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A0A604-857E-DDFE-D85D-7F1FA5B2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64603"/>
            <a:ext cx="8724900" cy="636712"/>
          </a:xfrm>
        </p:spPr>
        <p:txBody>
          <a:bodyPr/>
          <a:lstStyle/>
          <a:p>
            <a:r>
              <a:rPr lang="en-US" dirty="0"/>
              <a:t>Inspiration for Privacy Protection Challenge 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3B294E-F4C7-D07D-40AE-3794BCED3124}"/>
              </a:ext>
            </a:extLst>
          </p:cNvPr>
          <p:cNvCxnSpPr>
            <a:cxnSpLocks/>
          </p:cNvCxnSpPr>
          <p:nvPr/>
        </p:nvCxnSpPr>
        <p:spPr>
          <a:xfrm>
            <a:off x="5181600" y="2328917"/>
            <a:ext cx="2057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4B1CD8A-787D-C9E9-2E21-A40F626E3D5E}"/>
              </a:ext>
            </a:extLst>
          </p:cNvPr>
          <p:cNvGrpSpPr/>
          <p:nvPr/>
        </p:nvGrpSpPr>
        <p:grpSpPr>
          <a:xfrm>
            <a:off x="7750216" y="2107152"/>
            <a:ext cx="609600" cy="614136"/>
            <a:chOff x="7988461" y="1949492"/>
            <a:chExt cx="609600" cy="63671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347AF0-EC54-FE69-BEBC-0CFBE9351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2761" y="2093886"/>
              <a:ext cx="495300" cy="428625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33BE937-8476-D698-708D-CCF3873A3B58}"/>
                </a:ext>
              </a:extLst>
            </p:cNvPr>
            <p:cNvSpPr/>
            <p:nvPr/>
          </p:nvSpPr>
          <p:spPr>
            <a:xfrm>
              <a:off x="7988461" y="1949492"/>
              <a:ext cx="609600" cy="6367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D896B99-7322-5EF6-D41A-CE3E49B97531}"/>
              </a:ext>
            </a:extLst>
          </p:cNvPr>
          <p:cNvSpPr txBox="1"/>
          <p:nvPr/>
        </p:nvSpPr>
        <p:spPr>
          <a:xfrm>
            <a:off x="5159008" y="184665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Eigen-Decomposition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CC39EA2-46E5-07D2-171E-543614F9FE48}"/>
              </a:ext>
            </a:extLst>
          </p:cNvPr>
          <p:cNvCxnSpPr>
            <a:cxnSpLocks/>
            <a:stCxn id="19" idx="0"/>
            <a:endCxn id="48" idx="2"/>
          </p:cNvCxnSpPr>
          <p:nvPr/>
        </p:nvCxnSpPr>
        <p:spPr>
          <a:xfrm flipV="1">
            <a:off x="8055016" y="1645681"/>
            <a:ext cx="0" cy="461471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BD67532-B5ED-66D0-3399-2770673EEECB}"/>
              </a:ext>
            </a:extLst>
          </p:cNvPr>
          <p:cNvSpPr txBox="1"/>
          <p:nvPr/>
        </p:nvSpPr>
        <p:spPr>
          <a:xfrm>
            <a:off x="7108720" y="1276349"/>
            <a:ext cx="189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Projection Matrix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427904-1F48-E3C9-7515-AD0565C7A0C3}"/>
              </a:ext>
            </a:extLst>
          </p:cNvPr>
          <p:cNvSpPr/>
          <p:nvPr/>
        </p:nvSpPr>
        <p:spPr>
          <a:xfrm>
            <a:off x="2332089" y="1892360"/>
            <a:ext cx="337151" cy="36933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8C1512-29FD-0C4B-9B15-C1C95C5C5B08}"/>
              </a:ext>
            </a:extLst>
          </p:cNvPr>
          <p:cNvSpPr txBox="1"/>
          <p:nvPr/>
        </p:nvSpPr>
        <p:spPr>
          <a:xfrm>
            <a:off x="696608" y="2982790"/>
            <a:ext cx="8191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Challenge:</a:t>
            </a:r>
            <a:r>
              <a:rPr lang="en-US" sz="2200" b="1" dirty="0"/>
              <a:t> </a:t>
            </a:r>
            <a:r>
              <a:rPr lang="en-US" sz="2000" dirty="0"/>
              <a:t>Aggregate data of all the users, cannot protect privacy.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5B81B4-82EA-4AC4-F23C-2E63A0FE4115}"/>
              </a:ext>
            </a:extLst>
          </p:cNvPr>
          <p:cNvSpPr txBox="1"/>
          <p:nvPr/>
        </p:nvSpPr>
        <p:spPr>
          <a:xfrm>
            <a:off x="1774475" y="5889248"/>
            <a:ext cx="114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SVD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F5793E-85E0-EAE3-13EB-26EEE3542E1E}"/>
              </a:ext>
            </a:extLst>
          </p:cNvPr>
          <p:cNvGrpSpPr/>
          <p:nvPr/>
        </p:nvGrpSpPr>
        <p:grpSpPr>
          <a:xfrm>
            <a:off x="6759691" y="5271609"/>
            <a:ext cx="2133601" cy="636712"/>
            <a:chOff x="3276600" y="2817990"/>
            <a:chExt cx="2286000" cy="63671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78F1583-138B-14A7-39E1-D3D1BF263FD0}"/>
                </a:ext>
              </a:extLst>
            </p:cNvPr>
            <p:cNvSpPr/>
            <p:nvPr/>
          </p:nvSpPr>
          <p:spPr>
            <a:xfrm>
              <a:off x="3276600" y="2817990"/>
              <a:ext cx="2286000" cy="6367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AED247-991A-77CA-8C82-7551DC74E5CB}"/>
                </a:ext>
              </a:extLst>
            </p:cNvPr>
            <p:cNvSpPr txBox="1"/>
            <p:nvPr/>
          </p:nvSpPr>
          <p:spPr>
            <a:xfrm>
              <a:off x="3423863" y="2941906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Incremental SVD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36F31B2-FFB7-F237-F74C-D0834461D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567" y="4980672"/>
            <a:ext cx="461579" cy="492832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1E2D7F6-53EC-7BC5-6829-6385EEA661F7}"/>
              </a:ext>
            </a:extLst>
          </p:cNvPr>
          <p:cNvSpPr/>
          <p:nvPr/>
        </p:nvSpPr>
        <p:spPr>
          <a:xfrm rot="5400000">
            <a:off x="3993758" y="3915613"/>
            <a:ext cx="917427" cy="436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C45815-9F46-4B94-D72A-B3612263C1C5}"/>
              </a:ext>
            </a:extLst>
          </p:cNvPr>
          <p:cNvSpPr txBox="1"/>
          <p:nvPr/>
        </p:nvSpPr>
        <p:spPr>
          <a:xfrm>
            <a:off x="4651569" y="3812683"/>
            <a:ext cx="43497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 fact that inspires our solution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B205FB-A6EA-1A67-6FAE-B375A7813574}"/>
              </a:ext>
            </a:extLst>
          </p:cNvPr>
          <p:cNvCxnSpPr>
            <a:cxnSpLocks/>
            <a:stCxn id="46" idx="3"/>
            <a:endCxn id="36" idx="1"/>
          </p:cNvCxnSpPr>
          <p:nvPr/>
        </p:nvCxnSpPr>
        <p:spPr>
          <a:xfrm>
            <a:off x="1208783" y="5092818"/>
            <a:ext cx="2379464" cy="260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9FE11A-1A0B-62CA-B17D-3A2EA8D5F98F}"/>
              </a:ext>
            </a:extLst>
          </p:cNvPr>
          <p:cNvCxnSpPr>
            <a:cxnSpLocks/>
            <a:stCxn id="21" idx="3"/>
            <a:endCxn id="40" idx="1"/>
          </p:cNvCxnSpPr>
          <p:nvPr/>
        </p:nvCxnSpPr>
        <p:spPr>
          <a:xfrm flipV="1">
            <a:off x="1208783" y="6296901"/>
            <a:ext cx="2190856" cy="16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AEDE21-04D8-B54D-531A-FF1113A20374}"/>
              </a:ext>
            </a:extLst>
          </p:cNvPr>
          <p:cNvGrpSpPr/>
          <p:nvPr/>
        </p:nvGrpSpPr>
        <p:grpSpPr>
          <a:xfrm>
            <a:off x="3588247" y="4803052"/>
            <a:ext cx="1447800" cy="631558"/>
            <a:chOff x="2667000" y="1914241"/>
            <a:chExt cx="2286000" cy="63671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996FD76-4131-8860-A554-2B94DAE6215E}"/>
                </a:ext>
              </a:extLst>
            </p:cNvPr>
            <p:cNvSpPr/>
            <p:nvPr/>
          </p:nvSpPr>
          <p:spPr>
            <a:xfrm>
              <a:off x="2667000" y="1914241"/>
              <a:ext cx="2286000" cy="6367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4532E1-F855-1A73-B871-A57F178656C9}"/>
                </a:ext>
              </a:extLst>
            </p:cNvPr>
            <p:cNvSpPr txBox="1"/>
            <p:nvPr/>
          </p:nvSpPr>
          <p:spPr>
            <a:xfrm>
              <a:off x="2716978" y="2058195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Eigenvectors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BFC59B8-E395-B0D5-5B9A-8B87EE4C3016}"/>
              </a:ext>
            </a:extLst>
          </p:cNvPr>
          <p:cNvGrpSpPr/>
          <p:nvPr/>
        </p:nvGrpSpPr>
        <p:grpSpPr>
          <a:xfrm>
            <a:off x="3399639" y="5981121"/>
            <a:ext cx="1858161" cy="631559"/>
            <a:chOff x="2590800" y="1905000"/>
            <a:chExt cx="2286000" cy="6367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4A5AB05-1ABE-74EF-E3ED-89BD5C0B7721}"/>
                </a:ext>
              </a:extLst>
            </p:cNvPr>
            <p:cNvSpPr/>
            <p:nvPr/>
          </p:nvSpPr>
          <p:spPr>
            <a:xfrm>
              <a:off x="2590800" y="1905000"/>
              <a:ext cx="2286000" cy="6367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DAD308-F72C-0107-C798-6064C2FD29E1}"/>
                </a:ext>
              </a:extLst>
            </p:cNvPr>
            <p:cNvSpPr txBox="1"/>
            <p:nvPr/>
          </p:nvSpPr>
          <p:spPr>
            <a:xfrm>
              <a:off x="2667000" y="2009042"/>
              <a:ext cx="2209800" cy="372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Unitary Matrix </a:t>
              </a:r>
              <a:r>
                <a:rPr lang="en-US" b="1" i="1" dirty="0"/>
                <a:t>U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B576D41-5C86-6998-48F6-1447C3CEF968}"/>
              </a:ext>
            </a:extLst>
          </p:cNvPr>
          <p:cNvGrpSpPr/>
          <p:nvPr/>
        </p:nvGrpSpPr>
        <p:grpSpPr>
          <a:xfrm>
            <a:off x="457200" y="5981121"/>
            <a:ext cx="751583" cy="665252"/>
            <a:chOff x="429928" y="5844229"/>
            <a:chExt cx="827782" cy="63155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90E745D-5E78-C9D7-6EFF-2FB5AB7F19E8}"/>
                </a:ext>
              </a:extLst>
            </p:cNvPr>
            <p:cNvSpPr/>
            <p:nvPr/>
          </p:nvSpPr>
          <p:spPr>
            <a:xfrm>
              <a:off x="429928" y="5844229"/>
              <a:ext cx="827782" cy="63155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36CD7B7-61D3-85F5-141C-7B2B5E78E538}"/>
                    </a:ext>
                  </a:extLst>
                </p:cNvPr>
                <p:cNvSpPr txBox="1"/>
                <p:nvPr/>
              </p:nvSpPr>
              <p:spPr>
                <a:xfrm>
                  <a:off x="556105" y="6007266"/>
                  <a:ext cx="6397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36CD7B7-61D3-85F5-141C-7B2B5E78E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05" y="6007266"/>
                  <a:ext cx="63970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D5D6B8-6C8B-ECE9-4BCE-8D5C64ED6FCF}"/>
              </a:ext>
            </a:extLst>
          </p:cNvPr>
          <p:cNvGrpSpPr/>
          <p:nvPr/>
        </p:nvGrpSpPr>
        <p:grpSpPr>
          <a:xfrm>
            <a:off x="457200" y="4760192"/>
            <a:ext cx="751583" cy="665252"/>
            <a:chOff x="2554326" y="1905000"/>
            <a:chExt cx="2322474" cy="636712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3C5E1B-1E0A-BFEE-5E5D-C05294BFB6FD}"/>
                </a:ext>
              </a:extLst>
            </p:cNvPr>
            <p:cNvSpPr/>
            <p:nvPr/>
          </p:nvSpPr>
          <p:spPr>
            <a:xfrm>
              <a:off x="2590800" y="1905000"/>
              <a:ext cx="2286000" cy="6367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B120D0-0497-9687-CB47-D77B27AC8EC1}"/>
                    </a:ext>
                  </a:extLst>
                </p:cNvPr>
                <p:cNvSpPr txBox="1"/>
                <p:nvPr/>
              </p:nvSpPr>
              <p:spPr>
                <a:xfrm>
                  <a:off x="2554326" y="2137379"/>
                  <a:ext cx="2209800" cy="256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FB120D0-0497-9687-CB47-D77B27AC8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4326" y="2137379"/>
                  <a:ext cx="2209800" cy="256673"/>
                </a:xfrm>
                <a:prstGeom prst="rect">
                  <a:avLst/>
                </a:prstGeom>
                <a:blipFill>
                  <a:blip r:embed="rId7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B9657AC-AC68-468F-8E0E-C653ADE6BA71}"/>
              </a:ext>
            </a:extLst>
          </p:cNvPr>
          <p:cNvSpPr txBox="1"/>
          <p:nvPr/>
        </p:nvSpPr>
        <p:spPr>
          <a:xfrm>
            <a:off x="1287478" y="463136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Eigen-Decomposition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BA65FED-3A21-26F7-E3AB-EC502C9DD668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>
            <a:off x="4312147" y="5434610"/>
            <a:ext cx="16573" cy="54651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8484B783-7E2E-89CC-4BD0-FA6A56679C3B}"/>
              </a:ext>
            </a:extLst>
          </p:cNvPr>
          <p:cNvSpPr/>
          <p:nvPr/>
        </p:nvSpPr>
        <p:spPr>
          <a:xfrm>
            <a:off x="5440007" y="5425444"/>
            <a:ext cx="1111168" cy="306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7C576A-96C7-00B7-80A8-D5D516B9B878}"/>
              </a:ext>
            </a:extLst>
          </p:cNvPr>
          <p:cNvCxnSpPr>
            <a:cxnSpLocks/>
            <a:stCxn id="49" idx="0"/>
            <a:endCxn id="59" idx="2"/>
          </p:cNvCxnSpPr>
          <p:nvPr/>
        </p:nvCxnSpPr>
        <p:spPr>
          <a:xfrm flipH="1" flipV="1">
            <a:off x="1524000" y="1589549"/>
            <a:ext cx="976665" cy="302811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536010A-823E-924E-89AC-D88828F613D3}"/>
              </a:ext>
            </a:extLst>
          </p:cNvPr>
          <p:cNvSpPr txBox="1"/>
          <p:nvPr/>
        </p:nvSpPr>
        <p:spPr>
          <a:xfrm>
            <a:off x="392065" y="1220217"/>
            <a:ext cx="226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Number of Users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4F8877B-68DC-473A-CB9E-C97A10A79DA3}"/>
              </a:ext>
            </a:extLst>
          </p:cNvPr>
          <p:cNvSpPr/>
          <p:nvPr/>
        </p:nvSpPr>
        <p:spPr>
          <a:xfrm>
            <a:off x="2698739" y="1859293"/>
            <a:ext cx="337151" cy="36933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FCC9F54-109F-3FEA-7853-82C0AE818721}"/>
              </a:ext>
            </a:extLst>
          </p:cNvPr>
          <p:cNvCxnSpPr>
            <a:cxnSpLocks/>
            <a:stCxn id="64" idx="0"/>
            <a:endCxn id="71" idx="2"/>
          </p:cNvCxnSpPr>
          <p:nvPr/>
        </p:nvCxnSpPr>
        <p:spPr>
          <a:xfrm flipV="1">
            <a:off x="2867315" y="1581455"/>
            <a:ext cx="1398248" cy="277838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F44ADF8-86F9-C44A-CDCA-F7E877484D44}"/>
              </a:ext>
            </a:extLst>
          </p:cNvPr>
          <p:cNvSpPr txBox="1"/>
          <p:nvPr/>
        </p:nvSpPr>
        <p:spPr>
          <a:xfrm>
            <a:off x="2972316" y="1212123"/>
            <a:ext cx="258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Size of Each User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8CE9-5BCE-82DC-D91C-9E7D048B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0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49" grpId="0" animBg="1"/>
      <p:bldP spid="61" grpId="0"/>
      <p:bldP spid="22" grpId="0"/>
      <p:bldP spid="29" grpId="0" animBg="1"/>
      <p:bldP spid="30" grpId="0"/>
      <p:bldP spid="54" grpId="0"/>
      <p:bldP spid="66" grpId="0" animBg="1"/>
      <p:bldP spid="59" grpId="0"/>
      <p:bldP spid="64" grpId="0" animBg="1"/>
      <p:bldP spid="7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236B-6B59-C043-E458-83C86857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C86DD-539A-2412-606D-15EE4C908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and Challenge</a:t>
            </a:r>
          </a:p>
          <a:p>
            <a:endParaRPr lang="en-US" dirty="0"/>
          </a:p>
          <a:p>
            <a:r>
              <a:rPr lang="en-US" dirty="0"/>
              <a:t>Proposed Methodology</a:t>
            </a:r>
          </a:p>
          <a:p>
            <a:endParaRPr lang="en-US" dirty="0"/>
          </a:p>
          <a:p>
            <a:r>
              <a:rPr lang="en-US" dirty="0"/>
              <a:t>Simulation and Case Studies</a:t>
            </a:r>
          </a:p>
          <a:p>
            <a:endParaRPr lang="en-US" dirty="0"/>
          </a:p>
          <a:p>
            <a:r>
              <a:rPr lang="en-US" dirty="0"/>
              <a:t>Summary</a:t>
            </a:r>
          </a:p>
          <a:p>
            <a:pPr marL="457200" lvl="1" indent="0">
              <a:buNone/>
            </a:pPr>
            <a:endParaRPr lang="en-US" b="0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67EC0-BDCD-1BFC-9590-5DE60CD0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25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A688B6B-A715-3018-529F-F589F33DB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96" y="5191412"/>
            <a:ext cx="6171004" cy="1284736"/>
          </a:xfrm>
          <a:prstGeom prst="rect">
            <a:avLst/>
          </a:prstGeom>
        </p:spPr>
      </p:pic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B959DED5-D679-5AD1-C781-A1244B0DF6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33215" y="5508265"/>
            <a:ext cx="12700" cy="1923066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E9DECFF-8156-F73A-FD0E-8F5802515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581" y="2120753"/>
            <a:ext cx="6807927" cy="3103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A04D75-DB0D-318E-8CA5-AAD4E448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Privacy Protection Challenge 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0A62F5-1652-7D0E-AA9A-4A30DE23D418}"/>
              </a:ext>
            </a:extLst>
          </p:cNvPr>
          <p:cNvGrpSpPr/>
          <p:nvPr/>
        </p:nvGrpSpPr>
        <p:grpSpPr>
          <a:xfrm>
            <a:off x="279514" y="1344093"/>
            <a:ext cx="2514601" cy="703660"/>
            <a:chOff x="533399" y="5002686"/>
            <a:chExt cx="2514601" cy="7036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7F8C11-8071-4F49-EBE4-2B0BCCCDE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1" y="5078886"/>
              <a:ext cx="2362200" cy="627460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24BE338-F3D9-3C43-D805-6128F003FAD3}"/>
                </a:ext>
              </a:extLst>
            </p:cNvPr>
            <p:cNvSpPr/>
            <p:nvPr/>
          </p:nvSpPr>
          <p:spPr>
            <a:xfrm>
              <a:off x="533399" y="5002686"/>
              <a:ext cx="2514601" cy="703660"/>
            </a:xfrm>
            <a:prstGeom prst="roundRect">
              <a:avLst>
                <a:gd name="adj" fmla="val 2355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BF8ECC-B2F0-C44B-7F35-D23ED19AD502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2794115" y="1668298"/>
            <a:ext cx="1706447" cy="27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73D5B0-B723-5A31-1B4B-DFB64D7D9EAF}"/>
              </a:ext>
            </a:extLst>
          </p:cNvPr>
          <p:cNvSpPr txBox="1"/>
          <p:nvPr/>
        </p:nvSpPr>
        <p:spPr>
          <a:xfrm>
            <a:off x="2438069" y="1014440"/>
            <a:ext cx="225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Eigen</a:t>
            </a:r>
          </a:p>
          <a:p>
            <a:pPr algn="ctr"/>
            <a:r>
              <a:rPr lang="en-US" b="1" dirty="0"/>
              <a:t>Decomposition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587C56-F13A-0CFA-D66D-F13C5D84B845}"/>
              </a:ext>
            </a:extLst>
          </p:cNvPr>
          <p:cNvGrpSpPr/>
          <p:nvPr/>
        </p:nvGrpSpPr>
        <p:grpSpPr>
          <a:xfrm>
            <a:off x="4500562" y="1349941"/>
            <a:ext cx="609600" cy="636713"/>
            <a:chOff x="7988461" y="1949492"/>
            <a:chExt cx="609600" cy="63671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6818347-BC7F-5DD7-B955-80CF0078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2761" y="2093886"/>
              <a:ext cx="495300" cy="428625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D1C68C-6915-0D11-A27B-08CFC1E5314B}"/>
                </a:ext>
              </a:extLst>
            </p:cNvPr>
            <p:cNvSpPr/>
            <p:nvPr/>
          </p:nvSpPr>
          <p:spPr>
            <a:xfrm>
              <a:off x="7988461" y="1949492"/>
              <a:ext cx="609600" cy="6367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4C7313-2A17-1DBC-BC11-300911260C98}"/>
              </a:ext>
            </a:extLst>
          </p:cNvPr>
          <p:cNvGrpSpPr/>
          <p:nvPr/>
        </p:nvGrpSpPr>
        <p:grpSpPr>
          <a:xfrm>
            <a:off x="6254285" y="1319518"/>
            <a:ext cx="2514601" cy="703660"/>
            <a:chOff x="1309314" y="5852281"/>
            <a:chExt cx="2514601" cy="70366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B8113EA-4716-D9DB-4919-532081B56C29}"/>
                </a:ext>
              </a:extLst>
            </p:cNvPr>
            <p:cNvSpPr/>
            <p:nvPr/>
          </p:nvSpPr>
          <p:spPr>
            <a:xfrm>
              <a:off x="1309314" y="5852281"/>
              <a:ext cx="2514601" cy="703660"/>
            </a:xfrm>
            <a:prstGeom prst="roundRect">
              <a:avLst>
                <a:gd name="adj" fmla="val 2355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7E3BE28-82FF-A0AB-BD23-3C69AF3C4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7065" y="6032167"/>
              <a:ext cx="419100" cy="409575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19E62C-39E3-4891-E301-BD2A3468D6AE}"/>
              </a:ext>
            </a:extLst>
          </p:cNvPr>
          <p:cNvCxnSpPr>
            <a:cxnSpLocks/>
            <a:stCxn id="24" idx="1"/>
            <a:endCxn id="20" idx="3"/>
          </p:cNvCxnSpPr>
          <p:nvPr/>
        </p:nvCxnSpPr>
        <p:spPr>
          <a:xfrm flipH="1" flipV="1">
            <a:off x="5110162" y="1668298"/>
            <a:ext cx="1144123" cy="3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716C4F-379E-4A09-FBEF-1E1C1C6EB000}"/>
              </a:ext>
            </a:extLst>
          </p:cNvPr>
          <p:cNvSpPr txBox="1"/>
          <p:nvPr/>
        </p:nvSpPr>
        <p:spPr>
          <a:xfrm>
            <a:off x="5444058" y="1283144"/>
            <a:ext cx="57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SVD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7A5D81A-A264-33FF-8C9F-EAC31C9CFC3E}"/>
              </a:ext>
            </a:extLst>
          </p:cNvPr>
          <p:cNvSpPr/>
          <p:nvPr/>
        </p:nvSpPr>
        <p:spPr>
          <a:xfrm>
            <a:off x="1624012" y="3843815"/>
            <a:ext cx="5486400" cy="609600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BC6E35CB-E7FA-D244-AC66-DD0DEF58893B}"/>
              </a:ext>
            </a:extLst>
          </p:cNvPr>
          <p:cNvCxnSpPr>
            <a:cxnSpLocks/>
            <a:stCxn id="33" idx="7"/>
            <a:endCxn id="24" idx="2"/>
          </p:cNvCxnSpPr>
          <p:nvPr/>
        </p:nvCxnSpPr>
        <p:spPr>
          <a:xfrm rot="5400000" flipH="1" flipV="1">
            <a:off x="5954311" y="2375815"/>
            <a:ext cx="1909911" cy="1204639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32A6E8-7117-3564-7C57-50D16785E3B2}"/>
              </a:ext>
            </a:extLst>
          </p:cNvPr>
          <p:cNvSpPr/>
          <p:nvPr/>
        </p:nvSpPr>
        <p:spPr>
          <a:xfrm>
            <a:off x="166950" y="1008356"/>
            <a:ext cx="4176450" cy="10853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DC730-1615-792A-1B1E-B17728533E56}"/>
              </a:ext>
            </a:extLst>
          </p:cNvPr>
          <p:cNvSpPr txBox="1"/>
          <p:nvPr/>
        </p:nvSpPr>
        <p:spPr>
          <a:xfrm>
            <a:off x="490585" y="967234"/>
            <a:ext cx="269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Cannot protect privacy</a:t>
            </a:r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07126610-AE7D-B4B8-8514-0B46C33C46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65417" y="6151704"/>
            <a:ext cx="270289" cy="90647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2F5DFDA1-9DDE-D94B-5613-C1EDCFB104EB}"/>
              </a:ext>
            </a:extLst>
          </p:cNvPr>
          <p:cNvCxnSpPr>
            <a:cxnSpLocks/>
          </p:cNvCxnSpPr>
          <p:nvPr/>
        </p:nvCxnSpPr>
        <p:spPr>
          <a:xfrm flipV="1">
            <a:off x="5788498" y="6450984"/>
            <a:ext cx="1036898" cy="26475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0215D-8F6F-5F17-7223-E4F31F24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8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2" grpId="0"/>
      <p:bldP spid="33" grpId="0" animBg="1"/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04D75-DB0D-318E-8CA5-AAD4E448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Privacy Protection Challenge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8D5DD-4E8F-C61C-3F1F-B44BE6F8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42" y="1047995"/>
            <a:ext cx="4950431" cy="146394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7EC6059-F268-B8E9-0F40-055E0CD42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37944"/>
            <a:ext cx="6780669" cy="916753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86C7245-61D2-E990-DEFA-4C29701B4248}"/>
              </a:ext>
            </a:extLst>
          </p:cNvPr>
          <p:cNvSpPr/>
          <p:nvPr/>
        </p:nvSpPr>
        <p:spPr>
          <a:xfrm>
            <a:off x="850538" y="4401824"/>
            <a:ext cx="665904" cy="4308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B5F5A15-6C31-B6DA-05BB-917EF4FDAFA6}"/>
              </a:ext>
            </a:extLst>
          </p:cNvPr>
          <p:cNvSpPr/>
          <p:nvPr/>
        </p:nvSpPr>
        <p:spPr>
          <a:xfrm rot="5400000">
            <a:off x="1061000" y="3910803"/>
            <a:ext cx="540803" cy="215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3A8711-0E1B-52E2-64A7-167C3C8C9622}"/>
                  </a:ext>
                </a:extLst>
              </p:cNvPr>
              <p:cNvSpPr txBox="1"/>
              <p:nvPr/>
            </p:nvSpPr>
            <p:spPr>
              <a:xfrm>
                <a:off x="850538" y="4435915"/>
                <a:ext cx="1177120" cy="373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sz="1600" b="0" i="0" kern="100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∑</m:t>
                    </m:r>
                  </m:oMath>
                </a14:m>
                <a:r>
                  <a:rPr lang="en-US" sz="1600" dirty="0"/>
                  <a:t>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3A8711-0E1B-52E2-64A7-167C3C8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38" y="4435915"/>
                <a:ext cx="1177120" cy="373019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ECA145A-0557-BB07-C3E5-D09E3581D53C}"/>
              </a:ext>
            </a:extLst>
          </p:cNvPr>
          <p:cNvSpPr txBox="1"/>
          <p:nvPr/>
        </p:nvSpPr>
        <p:spPr>
          <a:xfrm>
            <a:off x="1468921" y="3801028"/>
            <a:ext cx="691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SVD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83D506-3FFD-ED49-4481-8A5171013CCF}"/>
              </a:ext>
            </a:extLst>
          </p:cNvPr>
          <p:cNvCxnSpPr>
            <a:cxnSpLocks/>
          </p:cNvCxnSpPr>
          <p:nvPr/>
        </p:nvCxnSpPr>
        <p:spPr>
          <a:xfrm>
            <a:off x="2514600" y="4136181"/>
            <a:ext cx="1656281" cy="14191"/>
          </a:xfrm>
          <a:prstGeom prst="straightConnector1">
            <a:avLst/>
          </a:prstGeom>
          <a:ln w="19050">
            <a:solidFill>
              <a:srgbClr val="FF0000">
                <a:alpha val="96000"/>
              </a:srgbClr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52EB3F8-0F33-0994-D5A9-BAACDFA10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571" y="4333079"/>
            <a:ext cx="826031" cy="59755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FBB7927-FCCB-284F-4562-E7EE7E5F738C}"/>
              </a:ext>
            </a:extLst>
          </p:cNvPr>
          <p:cNvSpPr txBox="1"/>
          <p:nvPr/>
        </p:nvSpPr>
        <p:spPr>
          <a:xfrm>
            <a:off x="2514600" y="4420674"/>
            <a:ext cx="1177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Update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0FD467-031A-AFDF-7DF4-6C09A9163FD4}"/>
              </a:ext>
            </a:extLst>
          </p:cNvPr>
          <p:cNvCxnSpPr>
            <a:cxnSpLocks/>
          </p:cNvCxnSpPr>
          <p:nvPr/>
        </p:nvCxnSpPr>
        <p:spPr>
          <a:xfrm>
            <a:off x="5407631" y="4231915"/>
            <a:ext cx="1933575" cy="0"/>
          </a:xfrm>
          <a:prstGeom prst="straightConnector1">
            <a:avLst/>
          </a:prstGeom>
          <a:ln w="19050">
            <a:solidFill>
              <a:srgbClr val="FF0000">
                <a:alpha val="96000"/>
              </a:srgbClr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3369A70-5E8E-7938-2EFC-175ED7AAD492}"/>
              </a:ext>
            </a:extLst>
          </p:cNvPr>
          <p:cNvSpPr txBox="1"/>
          <p:nvPr/>
        </p:nvSpPr>
        <p:spPr>
          <a:xfrm>
            <a:off x="5395506" y="4406980"/>
            <a:ext cx="1177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Update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53379BA-13E0-A898-052A-212D46EFA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697" y="4298938"/>
            <a:ext cx="826031" cy="597554"/>
          </a:xfrm>
          <a:prstGeom prst="rect">
            <a:avLst/>
          </a:prstGeom>
        </p:spPr>
      </p:pic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C85C0516-BA50-051C-9D47-EA798758AAF8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5847815" y="4896492"/>
            <a:ext cx="1036898" cy="2647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70A6B1A3-5474-B390-5CDB-6A11B059F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0903" y="4278836"/>
            <a:ext cx="826031" cy="597554"/>
          </a:xfrm>
          <a:prstGeom prst="rect">
            <a:avLst/>
          </a:prstGeom>
        </p:spPr>
      </p:pic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D758FFC0-10BE-77E9-EBBA-8112F6072F55}"/>
              </a:ext>
            </a:extLst>
          </p:cNvPr>
          <p:cNvCxnSpPr>
            <a:cxnSpLocks/>
            <a:stCxn id="52" idx="2"/>
            <a:endCxn id="54" idx="2"/>
          </p:cNvCxnSpPr>
          <p:nvPr/>
        </p:nvCxnSpPr>
        <p:spPr>
          <a:xfrm rot="5400000" flipH="1" flipV="1">
            <a:off x="7619265" y="4141838"/>
            <a:ext cx="20102" cy="1489206"/>
          </a:xfrm>
          <a:prstGeom prst="curvedConnector3">
            <a:avLst>
              <a:gd name="adj1" fmla="val -11372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CC70168A-D89B-E036-3A95-5494820FAA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07869" y="3965504"/>
            <a:ext cx="13462" cy="192306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8F11A980-E3CD-9AA1-ADFA-21723047EED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67170" y="4607112"/>
            <a:ext cx="270289" cy="90647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0496ACDB-DBE8-D82C-66F0-6023837C7A27}"/>
              </a:ext>
            </a:extLst>
          </p:cNvPr>
          <p:cNvSpPr/>
          <p:nvPr/>
        </p:nvSpPr>
        <p:spPr>
          <a:xfrm>
            <a:off x="1580924" y="4447190"/>
            <a:ext cx="337151" cy="36933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868CC75-9875-3A3F-3D1A-40E2A5C36825}"/>
              </a:ext>
            </a:extLst>
          </p:cNvPr>
          <p:cNvSpPr/>
          <p:nvPr/>
        </p:nvSpPr>
        <p:spPr>
          <a:xfrm>
            <a:off x="8038247" y="4350886"/>
            <a:ext cx="337151" cy="36933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D49518E-826B-8BA1-64DB-2B0AAB73DB6F}"/>
              </a:ext>
            </a:extLst>
          </p:cNvPr>
          <p:cNvCxnSpPr>
            <a:cxnSpLocks/>
            <a:stCxn id="74" idx="0"/>
            <a:endCxn id="81" idx="2"/>
          </p:cNvCxnSpPr>
          <p:nvPr/>
        </p:nvCxnSpPr>
        <p:spPr>
          <a:xfrm flipH="1" flipV="1">
            <a:off x="8206822" y="3769778"/>
            <a:ext cx="1" cy="581108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00EDE94-1B66-79F9-B931-A67DAC7A5B0C}"/>
              </a:ext>
            </a:extLst>
          </p:cNvPr>
          <p:cNvGrpSpPr/>
          <p:nvPr/>
        </p:nvGrpSpPr>
        <p:grpSpPr>
          <a:xfrm>
            <a:off x="7902022" y="3133065"/>
            <a:ext cx="609600" cy="636713"/>
            <a:chOff x="7988461" y="1949492"/>
            <a:chExt cx="609600" cy="636713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CA80E93-ED56-9980-36EA-B698189F6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2761" y="2093886"/>
              <a:ext cx="495300" cy="428625"/>
            </a:xfrm>
            <a:prstGeom prst="rect">
              <a:avLst/>
            </a:prstGeom>
          </p:spPr>
        </p:pic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60C5A6A-4A73-E911-8079-9A8A2DB76600}"/>
                </a:ext>
              </a:extLst>
            </p:cNvPr>
            <p:cNvSpPr/>
            <p:nvPr/>
          </p:nvSpPr>
          <p:spPr>
            <a:xfrm>
              <a:off x="7988461" y="1949492"/>
              <a:ext cx="609600" cy="6367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17E7935-12D2-0871-523D-5CAE5D8D3A4C}"/>
              </a:ext>
            </a:extLst>
          </p:cNvPr>
          <p:cNvSpPr/>
          <p:nvPr/>
        </p:nvSpPr>
        <p:spPr>
          <a:xfrm>
            <a:off x="269661" y="2741850"/>
            <a:ext cx="8517273" cy="251385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B7338A2-41D2-7559-62E4-282A733A30CD}"/>
              </a:ext>
            </a:extLst>
          </p:cNvPr>
          <p:cNvCxnSpPr>
            <a:cxnSpLocks/>
            <a:stCxn id="84" idx="0"/>
            <a:endCxn id="89" idx="1"/>
          </p:cNvCxnSpPr>
          <p:nvPr/>
        </p:nvCxnSpPr>
        <p:spPr>
          <a:xfrm flipV="1">
            <a:off x="4528298" y="2469652"/>
            <a:ext cx="905875" cy="272198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673703E-0409-DF67-035D-74FD08975E01}"/>
              </a:ext>
            </a:extLst>
          </p:cNvPr>
          <p:cNvSpPr txBox="1"/>
          <p:nvPr/>
        </p:nvSpPr>
        <p:spPr>
          <a:xfrm>
            <a:off x="5434173" y="2284986"/>
            <a:ext cx="138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Algorithm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9758A-BA62-37E4-5171-ACD327C3F3B3}"/>
              </a:ext>
            </a:extLst>
          </p:cNvPr>
          <p:cNvSpPr txBox="1"/>
          <p:nvPr/>
        </p:nvSpPr>
        <p:spPr>
          <a:xfrm>
            <a:off x="332260" y="5683974"/>
            <a:ext cx="8243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existing incremental SVD assumes the matrix is</a:t>
            </a:r>
            <a:r>
              <a:rPr lang="en-US" sz="2000" dirty="0">
                <a:solidFill>
                  <a:srgbClr val="FF0000"/>
                </a:solidFill>
              </a:rPr>
              <a:t> low rank.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 our matrix is </a:t>
            </a:r>
            <a:r>
              <a:rPr lang="en-US" sz="2000" dirty="0">
                <a:solidFill>
                  <a:srgbClr val="FF0000"/>
                </a:solidFill>
              </a:rPr>
              <a:t>full rank </a:t>
            </a:r>
            <a:r>
              <a:rPr lang="en-US" sz="2000" dirty="0"/>
              <a:t>due to </a:t>
            </a:r>
            <a:r>
              <a:rPr lang="en-US" sz="2000" dirty="0">
                <a:solidFill>
                  <a:srgbClr val="FF0000"/>
                </a:solidFill>
              </a:rPr>
              <a:t>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Thus, we proposed a </a:t>
            </a:r>
            <a:r>
              <a:rPr lang="en-US" sz="2000" dirty="0">
                <a:solidFill>
                  <a:srgbClr val="FF0000"/>
                </a:solidFill>
              </a:rPr>
              <a:t>Federated Incremental SVD</a:t>
            </a:r>
            <a:r>
              <a:rPr lang="en-US" sz="2000" dirty="0"/>
              <a:t> for </a:t>
            </a:r>
            <a:r>
              <a:rPr lang="en-US" sz="2000" dirty="0">
                <a:solidFill>
                  <a:srgbClr val="FF0000"/>
                </a:solidFill>
              </a:rPr>
              <a:t>full rank</a:t>
            </a:r>
            <a:r>
              <a:rPr lang="en-US" sz="2000" dirty="0"/>
              <a:t> matrix.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1C955A-5F23-FBDA-1357-2D6909671B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898" y="3152748"/>
            <a:ext cx="421671" cy="4246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A9DE7E-C70B-5538-84D6-D321E215D640}"/>
              </a:ext>
            </a:extLst>
          </p:cNvPr>
          <p:cNvSpPr txBox="1"/>
          <p:nvPr/>
        </p:nvSpPr>
        <p:spPr>
          <a:xfrm>
            <a:off x="1137779" y="5440673"/>
            <a:ext cx="138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 Shared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DC69F8-6352-3705-5CD4-693488F4282C}"/>
              </a:ext>
            </a:extLst>
          </p:cNvPr>
          <p:cNvCxnSpPr>
            <a:cxnSpLocks/>
            <a:stCxn id="62" idx="4"/>
            <a:endCxn id="3" idx="0"/>
          </p:cNvCxnSpPr>
          <p:nvPr/>
        </p:nvCxnSpPr>
        <p:spPr>
          <a:xfrm>
            <a:off x="1749500" y="4816522"/>
            <a:ext cx="80923" cy="624151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5F139-7768-01FD-0105-8E28455F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/>
      <p:bldP spid="46" grpId="0"/>
      <p:bldP spid="49" grpId="0"/>
      <p:bldP spid="51" grpId="0"/>
      <p:bldP spid="62" grpId="0" animBg="1"/>
      <p:bldP spid="74" grpId="0" animBg="1"/>
      <p:bldP spid="84" grpId="0" animBg="1"/>
      <p:bldP spid="89" grpId="0"/>
      <p:bldP spid="10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11C14-9DF3-0980-4F7B-94DC1978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012839"/>
            <a:ext cx="6781800" cy="57086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36B964-3C0B-D31B-7744-705B16C9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6712"/>
          </a:xfrm>
        </p:spPr>
        <p:txBody>
          <a:bodyPr/>
          <a:lstStyle/>
          <a:p>
            <a:r>
              <a:rPr lang="en-US" dirty="0"/>
              <a:t>Solution for Privacy Protection Challenge 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86AFA0-BD18-CCBA-B2BF-9915A53B585A}"/>
              </a:ext>
            </a:extLst>
          </p:cNvPr>
          <p:cNvSpPr/>
          <p:nvPr/>
        </p:nvSpPr>
        <p:spPr>
          <a:xfrm>
            <a:off x="990600" y="3276600"/>
            <a:ext cx="5410200" cy="344487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0C4F0-CDFE-A78E-ADFA-2FC70D017CFA}"/>
              </a:ext>
            </a:extLst>
          </p:cNvPr>
          <p:cNvCxnSpPr>
            <a:cxnSpLocks/>
            <a:stCxn id="14" idx="3"/>
            <a:endCxn id="19" idx="2"/>
          </p:cNvCxnSpPr>
          <p:nvPr/>
        </p:nvCxnSpPr>
        <p:spPr>
          <a:xfrm flipV="1">
            <a:off x="6400800" y="4694604"/>
            <a:ext cx="998306" cy="304434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E3158D-D2BA-A847-E2D6-F098BB612E28}"/>
              </a:ext>
            </a:extLst>
          </p:cNvPr>
          <p:cNvSpPr txBox="1"/>
          <p:nvPr/>
        </p:nvSpPr>
        <p:spPr>
          <a:xfrm>
            <a:off x="6553200" y="4325272"/>
            <a:ext cx="169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Updating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4F349-F9D9-191C-1EA2-B4A359E5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3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A7AAF-DEFB-C701-5BFB-75AF2AD1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6" y="1071564"/>
            <a:ext cx="7696200" cy="330569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458707F-8E30-8DFE-571A-A1452C60D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6712"/>
          </a:xfrm>
        </p:spPr>
        <p:txBody>
          <a:bodyPr/>
          <a:lstStyle/>
          <a:p>
            <a:r>
              <a:rPr lang="en-US" dirty="0"/>
              <a:t>Solution for Privacy Protection Challenge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8F01CE-45FD-2066-A5EB-60BD0C08B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6673"/>
            <a:ext cx="6717232" cy="226668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88EAD6-EBCB-E50E-D414-32006AAE3245}"/>
              </a:ext>
            </a:extLst>
          </p:cNvPr>
          <p:cNvSpPr/>
          <p:nvPr/>
        </p:nvSpPr>
        <p:spPr>
          <a:xfrm>
            <a:off x="234416" y="4354294"/>
            <a:ext cx="7162800" cy="240480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243B32-E513-535B-8993-2DDF2698F4E5}"/>
                  </a:ext>
                </a:extLst>
              </p:cNvPr>
              <p:cNvSpPr txBox="1"/>
              <p:nvPr/>
            </p:nvSpPr>
            <p:spPr>
              <a:xfrm>
                <a:off x="5971426" y="1789602"/>
                <a:ext cx="3297148" cy="934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Prove the feasibility of 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obtaining Projection Matrix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by Algorithm 3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243B32-E513-535B-8993-2DDF2698F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426" y="1789602"/>
                <a:ext cx="3297148" cy="934808"/>
              </a:xfrm>
              <a:prstGeom prst="rect">
                <a:avLst/>
              </a:prstGeom>
              <a:blipFill>
                <a:blip r:embed="rId5"/>
                <a:stretch>
                  <a:fillRect t="-392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3D1548AB-1ABF-613D-5F0E-4CCA0EA66534}"/>
              </a:ext>
            </a:extLst>
          </p:cNvPr>
          <p:cNvSpPr/>
          <p:nvPr/>
        </p:nvSpPr>
        <p:spPr>
          <a:xfrm rot="16200000">
            <a:off x="6200979" y="4120084"/>
            <a:ext cx="3569562" cy="73152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48A34C-D899-753C-3650-EF8B95360E6F}"/>
              </a:ext>
            </a:extLst>
          </p:cNvPr>
          <p:cNvSpPr/>
          <p:nvPr/>
        </p:nvSpPr>
        <p:spPr>
          <a:xfrm>
            <a:off x="457200" y="930707"/>
            <a:ext cx="5666628" cy="2650693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1A3045-FE7C-9347-9D0E-8AADD69E12F6}"/>
              </a:ext>
            </a:extLst>
          </p:cNvPr>
          <p:cNvCxnSpPr>
            <a:cxnSpLocks/>
            <a:stCxn id="4" idx="3"/>
            <a:endCxn id="7" idx="3"/>
          </p:cNvCxnSpPr>
          <p:nvPr/>
        </p:nvCxnSpPr>
        <p:spPr>
          <a:xfrm flipH="1">
            <a:off x="5105400" y="2256054"/>
            <a:ext cx="1018428" cy="235254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AC69352-B079-F4B2-56C8-4853C90FEF0A}"/>
              </a:ext>
            </a:extLst>
          </p:cNvPr>
          <p:cNvSpPr txBox="1"/>
          <p:nvPr/>
        </p:nvSpPr>
        <p:spPr>
          <a:xfrm>
            <a:off x="3124200" y="230664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Updating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DD8208-E572-DE11-1BAF-10D9812C80BA}"/>
              </a:ext>
            </a:extLst>
          </p:cNvPr>
          <p:cNvSpPr/>
          <p:nvPr/>
        </p:nvSpPr>
        <p:spPr>
          <a:xfrm>
            <a:off x="1600200" y="1094321"/>
            <a:ext cx="401320" cy="27727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852CE-FC4F-C733-57F4-98F7A8989D86}"/>
              </a:ext>
            </a:extLst>
          </p:cNvPr>
          <p:cNvCxnSpPr>
            <a:cxnSpLocks/>
            <a:stCxn id="2" idx="1"/>
            <a:endCxn id="16" idx="0"/>
          </p:cNvCxnSpPr>
          <p:nvPr/>
        </p:nvCxnSpPr>
        <p:spPr>
          <a:xfrm flipH="1">
            <a:off x="1025918" y="1232961"/>
            <a:ext cx="574282" cy="335017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28DC03-CFBC-9011-A08F-9BDCEA24E8BB}"/>
              </a:ext>
            </a:extLst>
          </p:cNvPr>
          <p:cNvSpPr txBox="1"/>
          <p:nvPr/>
        </p:nvSpPr>
        <p:spPr>
          <a:xfrm>
            <a:off x="495426" y="1567978"/>
            <a:ext cx="106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Residual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32B690C-61DC-3315-9E5D-1FA6494B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8" grpId="0" animBg="1"/>
      <p:bldP spid="2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DC42DE-07EA-DEB3-8B77-DE6214FA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76" y="959385"/>
            <a:ext cx="8229600" cy="5323080"/>
          </a:xfrm>
        </p:spPr>
        <p:txBody>
          <a:bodyPr/>
          <a:lstStyle/>
          <a:p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FEC80-3E0D-DC3F-968A-3637BFED3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586758" cy="4186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89FC4-2731-0E48-BDFE-B12CC9795FC1}"/>
              </a:ext>
            </a:extLst>
          </p:cNvPr>
          <p:cNvSpPr txBox="1"/>
          <p:nvPr/>
        </p:nvSpPr>
        <p:spPr>
          <a:xfrm>
            <a:off x="717082" y="5464896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Fig: The flowchart of eigen decomposition in Step 2 (with privacy protection)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3C764D-D620-3687-4463-BB728292A7E2}"/>
              </a:ext>
            </a:extLst>
          </p:cNvPr>
          <p:cNvSpPr/>
          <p:nvPr/>
        </p:nvSpPr>
        <p:spPr>
          <a:xfrm>
            <a:off x="2362200" y="3849724"/>
            <a:ext cx="762000" cy="533400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9D8C67-7532-8124-2892-F7142DFAFF4C}"/>
              </a:ext>
            </a:extLst>
          </p:cNvPr>
          <p:cNvCxnSpPr>
            <a:cxnSpLocks/>
            <a:stCxn id="3" idx="4"/>
            <a:endCxn id="12" idx="0"/>
          </p:cNvCxnSpPr>
          <p:nvPr/>
        </p:nvCxnSpPr>
        <p:spPr>
          <a:xfrm>
            <a:off x="2743200" y="4383124"/>
            <a:ext cx="2050582" cy="1620592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7C20AB-2279-6BE4-C554-41F1D4654F69}"/>
              </a:ext>
            </a:extLst>
          </p:cNvPr>
          <p:cNvSpPr txBox="1"/>
          <p:nvPr/>
        </p:nvSpPr>
        <p:spPr>
          <a:xfrm>
            <a:off x="1783882" y="6003716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rgbClr val="FF0000"/>
                </a:solidFill>
              </a:rPr>
              <a:t>V</a:t>
            </a:r>
            <a:r>
              <a:rPr lang="en-US" sz="2200" dirty="0">
                <a:solidFill>
                  <a:srgbClr val="FF0000"/>
                </a:solidFill>
              </a:rPr>
              <a:t> is not shared, raw data cannot be recovered, then privacy can be protected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23824E-1462-C831-F94E-1CE08C6E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6712"/>
          </a:xfrm>
        </p:spPr>
        <p:txBody>
          <a:bodyPr/>
          <a:lstStyle/>
          <a:p>
            <a:r>
              <a:rPr lang="en-US" dirty="0"/>
              <a:t>Solution for Privacy Protection Challenge 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2E401-0F2C-4F51-A19B-C3E830EA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0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A619B63D-6943-982C-6B0E-F861C926C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4" y="2207886"/>
            <a:ext cx="5836739" cy="3807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2E7A3-9C70-FE7B-2468-8E644411B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152" y="2739707"/>
            <a:ext cx="3026278" cy="122113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0A4715-78C5-1E9B-B296-AE45C6BD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Protection Challenge 3 in MPCA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DA032-B0D3-58E2-7941-8689D48CC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Step 3: Eigen-Decomposition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80A62-9AB1-E398-7390-A546DD7CB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23998"/>
            <a:ext cx="8286436" cy="607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1E9CCB-64C1-4252-9AF0-C0E7537506EF}"/>
              </a:ext>
            </a:extLst>
          </p:cNvPr>
          <p:cNvSpPr txBox="1"/>
          <p:nvPr/>
        </p:nvSpPr>
        <p:spPr>
          <a:xfrm>
            <a:off x="381000" y="6110577"/>
            <a:ext cx="7972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Fig: The flowchart of eigen decomposition in Step 3 (no privacy protection)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E34CBB-C320-5A78-6A4C-064FF8D1CA8B}"/>
              </a:ext>
            </a:extLst>
          </p:cNvPr>
          <p:cNvSpPr/>
          <p:nvPr/>
        </p:nvSpPr>
        <p:spPr>
          <a:xfrm>
            <a:off x="618469" y="3615905"/>
            <a:ext cx="897309" cy="589647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EE2A10-9FE6-CAD2-EA4C-363CE4EAFB75}"/>
              </a:ext>
            </a:extLst>
          </p:cNvPr>
          <p:cNvSpPr txBox="1"/>
          <p:nvPr/>
        </p:nvSpPr>
        <p:spPr>
          <a:xfrm>
            <a:off x="-45688" y="2931467"/>
            <a:ext cx="1328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Raw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8E5E89-4CA6-AF10-0079-A54519EECD28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618469" y="3362354"/>
            <a:ext cx="448655" cy="253551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3D19755-1FF6-04C7-A550-742025487032}"/>
              </a:ext>
            </a:extLst>
          </p:cNvPr>
          <p:cNvSpPr/>
          <p:nvPr/>
        </p:nvSpPr>
        <p:spPr>
          <a:xfrm>
            <a:off x="1677047" y="3665513"/>
            <a:ext cx="597534" cy="490429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79919D-FCB9-1084-574F-C10B9B1CE175}"/>
              </a:ext>
            </a:extLst>
          </p:cNvPr>
          <p:cNvCxnSpPr>
            <a:cxnSpLocks/>
            <a:stCxn id="12" idx="6"/>
            <a:endCxn id="14" idx="1"/>
          </p:cNvCxnSpPr>
          <p:nvPr/>
        </p:nvCxnSpPr>
        <p:spPr>
          <a:xfrm>
            <a:off x="2274581" y="3910728"/>
            <a:ext cx="533375" cy="245214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56CB74-D55F-6382-66C3-53CB1773B1FC}"/>
              </a:ext>
            </a:extLst>
          </p:cNvPr>
          <p:cNvSpPr txBox="1"/>
          <p:nvPr/>
        </p:nvSpPr>
        <p:spPr>
          <a:xfrm>
            <a:off x="2807956" y="3771221"/>
            <a:ext cx="1607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Projection 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Matrix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3C072A-ECFF-3C86-45FA-C3391286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3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9" grpId="0"/>
      <p:bldP spid="12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6F6A2DE8-C0E3-D004-FF7D-8D8C25F26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638" y="6587178"/>
            <a:ext cx="5253529" cy="2729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5233C2F-575E-98FD-F335-B3FB476C8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795" y="5327078"/>
            <a:ext cx="5855216" cy="12414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353B4E-FCFD-4BAF-8B28-303952FF8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131539"/>
            <a:ext cx="6088407" cy="31719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091A83-FC2D-5974-D31D-823DDB4E2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99" y="1321524"/>
            <a:ext cx="3131191" cy="724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A04D75-DB0D-318E-8CA5-AAD4E448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Privacy Protection Challenge 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04E5B4-1B2A-1CB5-1831-C507A019E147}"/>
              </a:ext>
            </a:extLst>
          </p:cNvPr>
          <p:cNvSpPr/>
          <p:nvPr/>
        </p:nvSpPr>
        <p:spPr>
          <a:xfrm>
            <a:off x="279514" y="1344093"/>
            <a:ext cx="3180176" cy="703660"/>
          </a:xfrm>
          <a:prstGeom prst="roundRect">
            <a:avLst>
              <a:gd name="adj" fmla="val 235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FC1AA6-EAEF-9210-A335-1A87D82EA1C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3459690" y="1686249"/>
            <a:ext cx="1944189" cy="9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6614BE-9F0F-40E1-52C6-2CBD7E4BDCC3}"/>
              </a:ext>
            </a:extLst>
          </p:cNvPr>
          <p:cNvSpPr txBox="1"/>
          <p:nvPr/>
        </p:nvSpPr>
        <p:spPr>
          <a:xfrm>
            <a:off x="3271089" y="975634"/>
            <a:ext cx="225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Eigen</a:t>
            </a:r>
          </a:p>
          <a:p>
            <a:pPr algn="ctr"/>
            <a:r>
              <a:rPr lang="en-US" b="1" dirty="0"/>
              <a:t>Decomposition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E05E0A-9DBA-EFAD-9651-B4E1CEBC5B15}"/>
              </a:ext>
            </a:extLst>
          </p:cNvPr>
          <p:cNvGrpSpPr/>
          <p:nvPr/>
        </p:nvGrpSpPr>
        <p:grpSpPr>
          <a:xfrm>
            <a:off x="5403879" y="1367892"/>
            <a:ext cx="609600" cy="636713"/>
            <a:chOff x="7988461" y="1949492"/>
            <a:chExt cx="609600" cy="6367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0695EF-C885-A075-968F-1C56D8334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2761" y="2093886"/>
              <a:ext cx="495300" cy="428625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A6D5197-8036-6003-2DFB-E4F3E85E09FE}"/>
                </a:ext>
              </a:extLst>
            </p:cNvPr>
            <p:cNvSpPr/>
            <p:nvPr/>
          </p:nvSpPr>
          <p:spPr>
            <a:xfrm>
              <a:off x="7988461" y="1949492"/>
              <a:ext cx="609600" cy="6367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43703D-7786-2DD6-48CD-DF34F2F0E064}"/>
              </a:ext>
            </a:extLst>
          </p:cNvPr>
          <p:cNvGrpSpPr/>
          <p:nvPr/>
        </p:nvGrpSpPr>
        <p:grpSpPr>
          <a:xfrm>
            <a:off x="7086600" y="1319518"/>
            <a:ext cx="1682286" cy="703660"/>
            <a:chOff x="7086600" y="1319518"/>
            <a:chExt cx="1682286" cy="70366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B5B0945-6C83-E7C7-AA31-84C2C12B8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4855" y="1367892"/>
              <a:ext cx="485775" cy="571500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6A05DD-EF40-D0DE-E0C5-FC0CB841CBE2}"/>
                </a:ext>
              </a:extLst>
            </p:cNvPr>
            <p:cNvSpPr/>
            <p:nvPr/>
          </p:nvSpPr>
          <p:spPr>
            <a:xfrm>
              <a:off x="7086600" y="1319518"/>
              <a:ext cx="1682286" cy="703660"/>
            </a:xfrm>
            <a:prstGeom prst="roundRect">
              <a:avLst>
                <a:gd name="adj" fmla="val 2355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6428D6-B27D-E1C5-8F2E-9A9C74277DD8}"/>
              </a:ext>
            </a:extLst>
          </p:cNvPr>
          <p:cNvCxnSpPr>
            <a:cxnSpLocks/>
            <a:stCxn id="15" idx="1"/>
            <a:endCxn id="11" idx="3"/>
          </p:cNvCxnSpPr>
          <p:nvPr/>
        </p:nvCxnSpPr>
        <p:spPr>
          <a:xfrm flipH="1">
            <a:off x="6013479" y="1671348"/>
            <a:ext cx="1073121" cy="14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D493BF-2635-D675-7739-E5561AFFD40F}"/>
              </a:ext>
            </a:extLst>
          </p:cNvPr>
          <p:cNvSpPr txBox="1"/>
          <p:nvPr/>
        </p:nvSpPr>
        <p:spPr>
          <a:xfrm>
            <a:off x="6253090" y="1245287"/>
            <a:ext cx="57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SVD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1823751-44C8-2597-C81C-1FAC8CF9B469}"/>
              </a:ext>
            </a:extLst>
          </p:cNvPr>
          <p:cNvSpPr/>
          <p:nvPr/>
        </p:nvSpPr>
        <p:spPr>
          <a:xfrm>
            <a:off x="166949" y="1008356"/>
            <a:ext cx="5090423" cy="10853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634D2-3417-7E75-A538-163B49475931}"/>
              </a:ext>
            </a:extLst>
          </p:cNvPr>
          <p:cNvSpPr txBox="1"/>
          <p:nvPr/>
        </p:nvSpPr>
        <p:spPr>
          <a:xfrm>
            <a:off x="490585" y="967234"/>
            <a:ext cx="328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Cannot protect privacy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DA804C-FDCE-84FD-8A1D-DB3F11A0166A}"/>
              </a:ext>
            </a:extLst>
          </p:cNvPr>
          <p:cNvSpPr/>
          <p:nvPr/>
        </p:nvSpPr>
        <p:spPr>
          <a:xfrm>
            <a:off x="1600200" y="3884964"/>
            <a:ext cx="5225594" cy="534636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06F82918-709D-4D46-56C9-C78A04146635}"/>
              </a:ext>
            </a:extLst>
          </p:cNvPr>
          <p:cNvCxnSpPr>
            <a:cxnSpLocks/>
            <a:stCxn id="36" idx="7"/>
            <a:endCxn id="15" idx="2"/>
          </p:cNvCxnSpPr>
          <p:nvPr/>
        </p:nvCxnSpPr>
        <p:spPr>
          <a:xfrm rot="5400000" flipH="1" flipV="1">
            <a:off x="6024092" y="2059609"/>
            <a:ext cx="1940082" cy="1867220"/>
          </a:xfrm>
          <a:prstGeom prst="curvedConnector3">
            <a:avLst>
              <a:gd name="adj1" fmla="val 50000"/>
            </a:avLst>
          </a:prstGeom>
          <a:ln w="254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76288-7DAB-0387-5382-D38E543E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3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22" grpId="0"/>
      <p:bldP spid="26" grpId="0" animBg="1"/>
      <p:bldP spid="27" grpId="0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04D75-DB0D-318E-8CA5-AAD4E448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Privacy Protection Challenge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F84C1-4ED6-145E-57A0-6B8C07A2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19200"/>
            <a:ext cx="6019800" cy="1879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674C2-1E01-57EB-39B4-A427C102A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37" y="3913840"/>
            <a:ext cx="7315200" cy="197569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9E63270-D2D8-B148-7683-3F82C861513C}"/>
              </a:ext>
            </a:extLst>
          </p:cNvPr>
          <p:cNvSpPr/>
          <p:nvPr/>
        </p:nvSpPr>
        <p:spPr>
          <a:xfrm>
            <a:off x="1298925" y="5255217"/>
            <a:ext cx="337151" cy="36933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6175A24-3A09-7CFB-371C-F245FC8EC437}"/>
              </a:ext>
            </a:extLst>
          </p:cNvPr>
          <p:cNvSpPr/>
          <p:nvPr/>
        </p:nvSpPr>
        <p:spPr>
          <a:xfrm>
            <a:off x="7069473" y="5137276"/>
            <a:ext cx="337151" cy="36933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AA3936-750F-FCBC-52C5-3C24D2C62D6F}"/>
              </a:ext>
            </a:extLst>
          </p:cNvPr>
          <p:cNvCxnSpPr>
            <a:cxnSpLocks/>
            <a:stCxn id="26" idx="0"/>
            <a:endCxn id="31" idx="2"/>
          </p:cNvCxnSpPr>
          <p:nvPr/>
        </p:nvCxnSpPr>
        <p:spPr>
          <a:xfrm flipH="1" flipV="1">
            <a:off x="7228524" y="4555917"/>
            <a:ext cx="9525" cy="581359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F26648-7B83-24FA-07C7-CB0A59EC437B}"/>
              </a:ext>
            </a:extLst>
          </p:cNvPr>
          <p:cNvGrpSpPr/>
          <p:nvPr/>
        </p:nvGrpSpPr>
        <p:grpSpPr>
          <a:xfrm>
            <a:off x="6991836" y="4014165"/>
            <a:ext cx="473376" cy="541752"/>
            <a:chOff x="7988461" y="1949492"/>
            <a:chExt cx="609600" cy="63671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511D5A7-12B6-B05D-C670-C5E3B7F2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2761" y="2093886"/>
              <a:ext cx="495300" cy="428625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6F2EFBC-4C6B-AC27-F30F-CD7BB9279395}"/>
                </a:ext>
              </a:extLst>
            </p:cNvPr>
            <p:cNvSpPr/>
            <p:nvPr/>
          </p:nvSpPr>
          <p:spPr>
            <a:xfrm>
              <a:off x="7988461" y="1949492"/>
              <a:ext cx="609600" cy="6367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A9B285F-B42E-206A-FE53-C53B8E4079D1}"/>
              </a:ext>
            </a:extLst>
          </p:cNvPr>
          <p:cNvSpPr/>
          <p:nvPr/>
        </p:nvSpPr>
        <p:spPr>
          <a:xfrm>
            <a:off x="228600" y="3894575"/>
            <a:ext cx="7734621" cy="208605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0D86A4-45F3-C291-A75A-1F9125D1D5C2}"/>
              </a:ext>
            </a:extLst>
          </p:cNvPr>
          <p:cNvCxnSpPr>
            <a:cxnSpLocks/>
            <a:stCxn id="35" idx="0"/>
            <a:endCxn id="37" idx="1"/>
          </p:cNvCxnSpPr>
          <p:nvPr/>
        </p:nvCxnSpPr>
        <p:spPr>
          <a:xfrm flipV="1">
            <a:off x="4095911" y="3559834"/>
            <a:ext cx="1483003" cy="334741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F759A5E-D631-1C52-0A85-AE5F4178D5E8}"/>
              </a:ext>
            </a:extLst>
          </p:cNvPr>
          <p:cNvSpPr txBox="1"/>
          <p:nvPr/>
        </p:nvSpPr>
        <p:spPr>
          <a:xfrm>
            <a:off x="5578914" y="3375168"/>
            <a:ext cx="14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Algorithm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2FC75-6592-58CE-BCDF-E7BF575D21A0}"/>
              </a:ext>
            </a:extLst>
          </p:cNvPr>
          <p:cNvSpPr txBox="1"/>
          <p:nvPr/>
        </p:nvSpPr>
        <p:spPr>
          <a:xfrm>
            <a:off x="1066800" y="6235512"/>
            <a:ext cx="138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 Shared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DF800D-1B4C-B1AA-2428-DE819A1FABE7}"/>
              </a:ext>
            </a:extLst>
          </p:cNvPr>
          <p:cNvCxnSpPr>
            <a:cxnSpLocks/>
            <a:stCxn id="13" idx="4"/>
            <a:endCxn id="3" idx="0"/>
          </p:cNvCxnSpPr>
          <p:nvPr/>
        </p:nvCxnSpPr>
        <p:spPr>
          <a:xfrm>
            <a:off x="1467501" y="5624549"/>
            <a:ext cx="291943" cy="610963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72DE2-11F7-6505-E04C-849C428B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9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35" grpId="0" animBg="1"/>
      <p:bldP spid="37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18930F-8E64-24F5-9F45-FD2D235F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37" y="1083406"/>
            <a:ext cx="6451663" cy="56380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A2B74A-3F78-C6A6-1346-1EA2553C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6712"/>
          </a:xfrm>
        </p:spPr>
        <p:txBody>
          <a:bodyPr/>
          <a:lstStyle/>
          <a:p>
            <a:r>
              <a:rPr lang="en-US" dirty="0"/>
              <a:t>Solution for Privacy Protection Challenge 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402060-B0D3-CE9B-0477-61B8E408B933}"/>
              </a:ext>
            </a:extLst>
          </p:cNvPr>
          <p:cNvSpPr/>
          <p:nvPr/>
        </p:nvSpPr>
        <p:spPr>
          <a:xfrm>
            <a:off x="990600" y="4038600"/>
            <a:ext cx="5410200" cy="2682874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8820C3-F2C2-C24E-89C9-A38248396861}"/>
              </a:ext>
            </a:extLst>
          </p:cNvPr>
          <p:cNvCxnSpPr>
            <a:cxnSpLocks/>
            <a:stCxn id="3" idx="3"/>
            <a:endCxn id="5" idx="2"/>
          </p:cNvCxnSpPr>
          <p:nvPr/>
        </p:nvCxnSpPr>
        <p:spPr>
          <a:xfrm flipV="1">
            <a:off x="6400800" y="4694604"/>
            <a:ext cx="1219200" cy="685433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252469-59D6-A6BB-A588-40F8A6975263}"/>
              </a:ext>
            </a:extLst>
          </p:cNvPr>
          <p:cNvSpPr txBox="1"/>
          <p:nvPr/>
        </p:nvSpPr>
        <p:spPr>
          <a:xfrm>
            <a:off x="6774094" y="4325272"/>
            <a:ext cx="169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Updating Steps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3BC1F-8E64-9DFD-6337-7674C613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81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0EEA5FC-76ED-7B7F-F65A-CF684FE4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6712"/>
          </a:xfrm>
        </p:spPr>
        <p:txBody>
          <a:bodyPr/>
          <a:lstStyle/>
          <a:p>
            <a:r>
              <a:rPr lang="en-US" dirty="0"/>
              <a:t>Solution for Privacy Protection Challenge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BF9FB-1D8D-D005-D0A6-3AB06279A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90164"/>
            <a:ext cx="7010400" cy="3551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EB860-09FA-DEB4-7C5B-56BE41C65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953000"/>
            <a:ext cx="7258050" cy="105330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37D79B-FA3A-735A-F8C9-D1E4E969D269}"/>
              </a:ext>
            </a:extLst>
          </p:cNvPr>
          <p:cNvSpPr/>
          <p:nvPr/>
        </p:nvSpPr>
        <p:spPr>
          <a:xfrm>
            <a:off x="599973" y="4774186"/>
            <a:ext cx="7420077" cy="132181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624B94F-1C9F-CA04-058C-C640BA50CCA3}"/>
              </a:ext>
            </a:extLst>
          </p:cNvPr>
          <p:cNvSpPr/>
          <p:nvPr/>
        </p:nvSpPr>
        <p:spPr>
          <a:xfrm rot="16200000">
            <a:off x="7056523" y="3825580"/>
            <a:ext cx="2975007" cy="75779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3A8BEB-94F5-FD2D-0D41-17800D12CCAC}"/>
                  </a:ext>
                </a:extLst>
              </p:cNvPr>
              <p:cNvSpPr txBox="1"/>
              <p:nvPr/>
            </p:nvSpPr>
            <p:spPr>
              <a:xfrm>
                <a:off x="5615150" y="1534973"/>
                <a:ext cx="4009699" cy="934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Prove the feasibility of 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obtaining Projection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by Algorithm 4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3A8BEB-94F5-FD2D-0D41-17800D12C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150" y="1534973"/>
                <a:ext cx="4009699" cy="934808"/>
              </a:xfrm>
              <a:prstGeom prst="rect">
                <a:avLst/>
              </a:prstGeom>
              <a:blipFill>
                <a:blip r:embed="rId5"/>
                <a:stretch>
                  <a:fillRect t="-392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8CDD82-ACAD-488A-D167-80DBFB359E50}"/>
              </a:ext>
            </a:extLst>
          </p:cNvPr>
          <p:cNvSpPr/>
          <p:nvPr/>
        </p:nvSpPr>
        <p:spPr>
          <a:xfrm>
            <a:off x="515635" y="1034018"/>
            <a:ext cx="5410200" cy="308078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C494ED-9E0C-520C-65F8-2EAF1248481C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4541929" y="2574409"/>
            <a:ext cx="1383906" cy="456680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EF5344-D7EB-83B8-424D-7D1698E40339}"/>
              </a:ext>
            </a:extLst>
          </p:cNvPr>
          <p:cNvSpPr txBox="1"/>
          <p:nvPr/>
        </p:nvSpPr>
        <p:spPr>
          <a:xfrm>
            <a:off x="3696023" y="3031089"/>
            <a:ext cx="169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Updating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33E530-2BD0-38A2-49CD-FE91E8ECCABD}"/>
              </a:ext>
            </a:extLst>
          </p:cNvPr>
          <p:cNvSpPr/>
          <p:nvPr/>
        </p:nvSpPr>
        <p:spPr>
          <a:xfrm>
            <a:off x="1752600" y="1731448"/>
            <a:ext cx="381000" cy="27092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3CBF5C-6D18-D6C5-66E6-4D7AC9C5D270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2133600" y="1615090"/>
            <a:ext cx="620135" cy="251823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CFC5C7F-639B-4A94-0BE7-3EE111175D9D}"/>
              </a:ext>
            </a:extLst>
          </p:cNvPr>
          <p:cNvSpPr txBox="1"/>
          <p:nvPr/>
        </p:nvSpPr>
        <p:spPr>
          <a:xfrm>
            <a:off x="2753735" y="1430424"/>
            <a:ext cx="106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 Residual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6826E9-5F07-D8F3-AC9D-4BCA7BE3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D3CF-4216-250E-99CE-9135553D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C1495-0667-B3C6-6FD1-D7954E6D1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0" dirty="0"/>
              <a:t>Most existing prognostic models </a:t>
            </a:r>
            <a:r>
              <a:rPr lang="en-US" sz="2600" dirty="0"/>
              <a:t>assume</a:t>
            </a:r>
            <a:r>
              <a:rPr lang="en-US" sz="2600" b="0" dirty="0"/>
              <a:t> we have </a:t>
            </a:r>
            <a:r>
              <a:rPr lang="en-US" sz="2600" dirty="0"/>
              <a:t>enough</a:t>
            </a:r>
            <a:r>
              <a:rPr lang="en-US" sz="2600" b="0" dirty="0"/>
              <a:t> dataset for model training.</a:t>
            </a:r>
          </a:p>
          <a:p>
            <a:endParaRPr lang="en-US" sz="2600" dirty="0"/>
          </a:p>
          <a:p>
            <a:r>
              <a:rPr lang="en-US" sz="2600" b="0" dirty="0"/>
              <a:t>However, the </a:t>
            </a:r>
            <a:r>
              <a:rPr lang="en-US" sz="2600" dirty="0"/>
              <a:t>number of data samples </a:t>
            </a:r>
            <a:r>
              <a:rPr lang="en-US" sz="2600" b="0" dirty="0"/>
              <a:t>associated with failures from </a:t>
            </a:r>
            <a:r>
              <a:rPr lang="en-US" sz="2600" dirty="0"/>
              <a:t>a single organization </a:t>
            </a:r>
            <a:r>
              <a:rPr lang="en-US" sz="2600" b="0" dirty="0"/>
              <a:t>(e.g., a company, a factory, a hospital and an original equipment manufacturer) is </a:t>
            </a:r>
            <a:r>
              <a:rPr lang="en-US" sz="2600" dirty="0"/>
              <a:t>limited</a:t>
            </a:r>
            <a:r>
              <a:rPr lang="en-US" sz="2600" b="0" dirty="0"/>
              <a:t>.</a:t>
            </a:r>
          </a:p>
          <a:p>
            <a:endParaRPr lang="en-US" sz="2600" b="0" dirty="0"/>
          </a:p>
          <a:p>
            <a:r>
              <a:rPr lang="en-US" sz="2600" b="0" dirty="0"/>
              <a:t>Consequently, </a:t>
            </a:r>
            <a:r>
              <a:rPr lang="en-US" sz="2600" dirty="0"/>
              <a:t>a single organization </a:t>
            </a:r>
            <a:r>
              <a:rPr lang="en-US" sz="2600" b="0" dirty="0"/>
              <a:t>is usually either </a:t>
            </a:r>
            <a:r>
              <a:rPr lang="en-US" sz="2600" dirty="0"/>
              <a:t>unable</a:t>
            </a:r>
            <a:r>
              <a:rPr lang="en-US" sz="2600" b="0" dirty="0"/>
              <a:t> </a:t>
            </a:r>
            <a:r>
              <a:rPr lang="en-US" sz="2600" dirty="0"/>
              <a:t>to</a:t>
            </a:r>
            <a:r>
              <a:rPr lang="en-US" sz="2600" b="0" dirty="0"/>
              <a:t> </a:t>
            </a:r>
            <a:r>
              <a:rPr lang="en-US" sz="2600" dirty="0"/>
              <a:t>train</a:t>
            </a:r>
            <a:r>
              <a:rPr lang="en-US" sz="2600" b="0" dirty="0"/>
              <a:t> prognostic models or its trained models are </a:t>
            </a:r>
            <a:r>
              <a:rPr lang="en-US" sz="2600" dirty="0"/>
              <a:t>neither effective nor reliable</a:t>
            </a:r>
            <a:r>
              <a:rPr lang="en-US" sz="2600" b="0" dirty="0"/>
              <a:t>.</a:t>
            </a:r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F884B-388F-F6A8-7B87-C3351B65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DC42DE-07EA-DEB3-8B77-DE6214FA6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076" y="959385"/>
            <a:ext cx="8229600" cy="5323080"/>
          </a:xfrm>
        </p:spPr>
        <p:txBody>
          <a:bodyPr/>
          <a:lstStyle/>
          <a:p>
            <a:endParaRPr lang="en-US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EBC1FC-EDB8-C7DA-5D1C-06A7ACD8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18" y="1110576"/>
            <a:ext cx="7377363" cy="4267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89FC4-2731-0E48-BDFE-B12CC9795FC1}"/>
              </a:ext>
            </a:extLst>
          </p:cNvPr>
          <p:cNvSpPr txBox="1"/>
          <p:nvPr/>
        </p:nvSpPr>
        <p:spPr>
          <a:xfrm>
            <a:off x="717082" y="5464896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Fig: The flowchart of eigen decomposition in Step 2 (with privacy protection)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3C764D-D620-3687-4463-BB728292A7E2}"/>
              </a:ext>
            </a:extLst>
          </p:cNvPr>
          <p:cNvSpPr/>
          <p:nvPr/>
        </p:nvSpPr>
        <p:spPr>
          <a:xfrm>
            <a:off x="2438400" y="4038600"/>
            <a:ext cx="762000" cy="533400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9D8C67-7532-8124-2892-F7142DFAFF4C}"/>
              </a:ext>
            </a:extLst>
          </p:cNvPr>
          <p:cNvCxnSpPr>
            <a:cxnSpLocks/>
            <a:stCxn id="3" idx="4"/>
            <a:endCxn id="12" idx="0"/>
          </p:cNvCxnSpPr>
          <p:nvPr/>
        </p:nvCxnSpPr>
        <p:spPr>
          <a:xfrm>
            <a:off x="2819400" y="4572000"/>
            <a:ext cx="1974382" cy="1431716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7C20AB-2279-6BE4-C554-41F1D4654F69}"/>
              </a:ext>
            </a:extLst>
          </p:cNvPr>
          <p:cNvSpPr txBox="1"/>
          <p:nvPr/>
        </p:nvSpPr>
        <p:spPr>
          <a:xfrm>
            <a:off x="1783882" y="6003716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rgbClr val="FF0000"/>
                </a:solidFill>
              </a:rPr>
              <a:t>V</a:t>
            </a:r>
            <a:r>
              <a:rPr lang="en-US" sz="2200" dirty="0">
                <a:solidFill>
                  <a:srgbClr val="FF0000"/>
                </a:solidFill>
              </a:rPr>
              <a:t> is not shared, raw data cannot be recovered, then privacy can be protected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B8318B-237E-BA20-9C6A-30FE42441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6712"/>
          </a:xfrm>
        </p:spPr>
        <p:txBody>
          <a:bodyPr/>
          <a:lstStyle/>
          <a:p>
            <a:r>
              <a:rPr lang="en-US" dirty="0"/>
              <a:t>Solution for Privacy Protection Challenge 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3E620E-A155-FE1E-D0E2-A96F5D39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409A-BA58-FD1E-64C5-745F4B4F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FMPCA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9A4E-FC5A-68D9-1677-D7AEB105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CD855-4DD8-A3EC-6318-31CD251A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64" y="998139"/>
            <a:ext cx="8433672" cy="514248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1B324C-A1F3-10C6-4738-44642F021CF0}"/>
              </a:ext>
            </a:extLst>
          </p:cNvPr>
          <p:cNvSpPr/>
          <p:nvPr/>
        </p:nvSpPr>
        <p:spPr>
          <a:xfrm>
            <a:off x="470208" y="2971800"/>
            <a:ext cx="8064192" cy="7620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A1B4C1-1CFF-72F3-2271-66878C82475B}"/>
              </a:ext>
            </a:extLst>
          </p:cNvPr>
          <p:cNvSpPr/>
          <p:nvPr/>
        </p:nvSpPr>
        <p:spPr>
          <a:xfrm>
            <a:off x="457200" y="3801430"/>
            <a:ext cx="8077200" cy="31337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8B2F2F-72C8-AADA-85C9-B031ACB37D5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502304" y="2396536"/>
            <a:ext cx="2798101" cy="575264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C64B9E-116F-9E48-5BA1-C96545D85E24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4495800" y="4114800"/>
            <a:ext cx="1901020" cy="177908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DE1C2A-A0CD-41F7-FAB7-0D7E2A71F61B}"/>
              </a:ext>
            </a:extLst>
          </p:cNvPr>
          <p:cNvSpPr txBox="1"/>
          <p:nvPr/>
        </p:nvSpPr>
        <p:spPr>
          <a:xfrm>
            <a:off x="6263726" y="1630059"/>
            <a:ext cx="2925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Solution for privacy protection challenge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01982-45A8-4C72-38E9-E0F702A4F72D}"/>
              </a:ext>
            </a:extLst>
          </p:cNvPr>
          <p:cNvSpPr txBox="1"/>
          <p:nvPr/>
        </p:nvSpPr>
        <p:spPr>
          <a:xfrm>
            <a:off x="3882220" y="4292708"/>
            <a:ext cx="502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Solution for privacy protection challenge 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B3BC6C-4ADA-E443-5770-68CB1CA5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1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409A-BA58-FD1E-64C5-745F4B4F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FMPCA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9A4E-FC5A-68D9-1677-D7AEB105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A20466-3181-641C-8827-38ABB1E0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82" y="1097169"/>
            <a:ext cx="8229600" cy="510384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95740C-9F42-1F44-B03F-AB016A3DCE1B}"/>
              </a:ext>
            </a:extLst>
          </p:cNvPr>
          <p:cNvSpPr/>
          <p:nvPr/>
        </p:nvSpPr>
        <p:spPr>
          <a:xfrm>
            <a:off x="1295400" y="2971800"/>
            <a:ext cx="3505200" cy="3810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A00C62-1570-1ADE-DD39-6E64124C2561}"/>
              </a:ext>
            </a:extLst>
          </p:cNvPr>
          <p:cNvCxnSpPr>
            <a:cxnSpLocks/>
            <a:stCxn id="12" idx="3"/>
            <a:endCxn id="5" idx="2"/>
          </p:cNvCxnSpPr>
          <p:nvPr/>
        </p:nvCxnSpPr>
        <p:spPr>
          <a:xfrm flipV="1">
            <a:off x="4800600" y="2753336"/>
            <a:ext cx="1336332" cy="408964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0ADFA7-A04A-C210-A4E2-1DD4D0771A24}"/>
              </a:ext>
            </a:extLst>
          </p:cNvPr>
          <p:cNvSpPr txBox="1"/>
          <p:nvPr/>
        </p:nvSpPr>
        <p:spPr>
          <a:xfrm>
            <a:off x="3517650" y="2353226"/>
            <a:ext cx="52385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Solution for privacy protection challenge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41C5B-A30C-5BCE-BA6A-7F590B4BB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0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6C2D-6BE9-4404-E7E1-F31A1024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(Log) Location Scale Regression</a:t>
            </a:r>
          </a:p>
        </p:txBody>
      </p:sp>
      <p:pic>
        <p:nvPicPr>
          <p:cNvPr id="6" name="Content Placeholder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098FF9D-3BBF-D65C-7B91-617D35EC2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1219200"/>
            <a:ext cx="8458200" cy="495300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CD02CE-AE01-ED37-9D11-50A2348A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67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D8AC9C-504B-74AF-1650-0569D82FB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037063"/>
            <a:ext cx="7010400" cy="5791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258987-460A-222D-BC4C-524A0BC0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(Log) Location Scale Regression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F8B335-A227-B1F4-D5A8-48E8E662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76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/>
              <a:t>For system    , its image stream,                   , is generated from the following heat transfer process: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r>
              <a:rPr lang="en-US" sz="2400" b="0" dirty="0"/>
              <a:t>Thermal diffusivity coefficient:</a:t>
            </a:r>
          </a:p>
          <a:p>
            <a:r>
              <a:rPr lang="en-US" sz="2400" b="0" dirty="0"/>
              <a:t>Noise: </a:t>
            </a:r>
            <a:r>
              <a:rPr lang="en-US" sz="2400" b="0" dirty="0" err="1"/>
              <a:t>i.i.d</a:t>
            </a:r>
            <a:r>
              <a:rPr lang="en-US" sz="2400" b="0" dirty="0"/>
              <a:t>.                             are added to each pixel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122680"/>
            <a:ext cx="99011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066800"/>
            <a:ext cx="1102535" cy="34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920240"/>
            <a:ext cx="2831531" cy="677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2749973"/>
            <a:ext cx="4082189" cy="318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3215640"/>
            <a:ext cx="1676400" cy="313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3555992"/>
            <a:ext cx="5603604" cy="306367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B85FB6C-2CE7-0F9C-C1B4-2A174725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32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Study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Sample size: </a:t>
                </a:r>
                <a:r>
                  <a:rPr lang="en-US" sz="2000" b="0" dirty="0"/>
                  <a:t>500 systems; image size </a:t>
                </a:r>
                <a14:m>
                  <m:oMath xmlns:m="http://schemas.openxmlformats.org/officeDocument/2006/math">
                    <m:r>
                      <a:rPr lang="en-US" sz="2000" b="0" dirty="0">
                        <a:latin typeface="Cambria Math" panose="02040503050406030204" pitchFamily="18" charset="0"/>
                      </a:rPr>
                      <m:t>21×21</m:t>
                    </m:r>
                  </m:oMath>
                </a14:m>
                <a:r>
                  <a:rPr lang="en-US" sz="2000" b="0" dirty="0"/>
                  <a:t>; 400 systems for training and the remaining 100 for test; the number of images for different systems are different (truncated by TTF)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000" b="1" dirty="0"/>
                  <a:t>Time-to-failure (TTFs)</a:t>
                </a:r>
              </a:p>
              <a:p>
                <a:r>
                  <a:rPr lang="en-US" sz="2000" b="0" dirty="0"/>
                  <a:t>Transform each image stream to a time series by taking the average pixel intensity of each image</a:t>
                </a:r>
              </a:p>
              <a:p>
                <a:r>
                  <a:rPr lang="en-US" sz="2000" b="0" dirty="0"/>
                  <a:t>The TTF is the time point that the time series signal crosses 23</a:t>
                </a:r>
              </a:p>
              <a:p>
                <a:endParaRPr lang="en-US" sz="2000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/>
                  <a:t>Benchmark: </a:t>
                </a:r>
              </a:p>
              <a:p>
                <a:r>
                  <a:rPr lang="en-US" sz="2000" b="0" dirty="0"/>
                  <a:t>Combined Data (400 Samples, Without Privacy Protection) </a:t>
                </a:r>
              </a:p>
              <a:p>
                <a:r>
                  <a:rPr lang="en-US" sz="2000" b="0" dirty="0"/>
                  <a:t>Decentralized Data of Individual Users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1" t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350CBB1-D8A4-AD5A-A001-A538BC183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361941"/>
            <a:ext cx="3857625" cy="6477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AAB07-F922-441D-D75D-B7BCDC45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94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3B0C17-F116-4F7E-33E2-99462A451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79" y="976236"/>
            <a:ext cx="4519842" cy="3581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29A61-00E2-0975-6D95-79EA8A96A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59043"/>
            <a:ext cx="8229600" cy="1662432"/>
          </a:xfrm>
        </p:spPr>
        <p:txBody>
          <a:bodyPr>
            <a:normAutofit fontScale="25000" lnSpcReduction="20000"/>
          </a:bodyPr>
          <a:lstStyle/>
          <a:p>
            <a:r>
              <a:rPr lang="en-US" sz="6200" b="0" i="0" dirty="0">
                <a:effectLst/>
                <a:latin typeface="Arial" panose="020B0604020202020204" pitchFamily="34" charset="0"/>
              </a:rPr>
              <a:t>The performance of our proposed method is the same as the 1</a:t>
            </a:r>
            <a:r>
              <a:rPr lang="en-US" sz="6200" b="0" i="0" baseline="30000" dirty="0">
                <a:effectLst/>
                <a:latin typeface="Arial" panose="020B0604020202020204" pitchFamily="34" charset="0"/>
              </a:rPr>
              <a:t>st</a:t>
            </a:r>
            <a:r>
              <a:rPr lang="en-US" sz="6200" b="0" i="0" dirty="0">
                <a:effectLst/>
                <a:latin typeface="Arial" panose="020B0604020202020204" pitchFamily="34" charset="0"/>
              </a:rPr>
              <a:t> benchmark “User Combination”.</a:t>
            </a:r>
          </a:p>
          <a:p>
            <a:endParaRPr lang="en-US" sz="6200" b="0" i="0" dirty="0">
              <a:effectLst/>
              <a:latin typeface="Arial" panose="020B0604020202020204" pitchFamily="34" charset="0"/>
            </a:endParaRPr>
          </a:p>
          <a:p>
            <a:r>
              <a:rPr lang="en-US" sz="6200" b="0" i="0" dirty="0">
                <a:effectLst/>
                <a:latin typeface="Arial" panose="020B0604020202020204" pitchFamily="34" charset="0"/>
              </a:rPr>
              <a:t>“FMPCA” outperforms the other 3 benchmarks - “User1”, “User 2” and “ User 3”.</a:t>
            </a:r>
          </a:p>
          <a:p>
            <a:endParaRPr lang="en-US" sz="6200" dirty="0"/>
          </a:p>
          <a:p>
            <a:r>
              <a:rPr lang="en-US" sz="6200" b="0" i="0" dirty="0">
                <a:effectLst/>
                <a:latin typeface="Arial" panose="020B0604020202020204" pitchFamily="34" charset="0"/>
              </a:rPr>
              <a:t>“User1” &gt;  “User 2” &gt; “ User 3”.</a:t>
            </a:r>
            <a:br>
              <a:rPr lang="en-US" sz="6200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E698E-9065-A912-F679-A9EBE1252E0F}"/>
              </a:ext>
            </a:extLst>
          </p:cNvPr>
          <p:cNvSpPr txBox="1"/>
          <p:nvPr/>
        </p:nvSpPr>
        <p:spPr>
          <a:xfrm>
            <a:off x="3581400" y="4494311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(400)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2B1B9-D328-EB31-6C82-0F6864C1FA41}"/>
              </a:ext>
            </a:extLst>
          </p:cNvPr>
          <p:cNvSpPr txBox="1"/>
          <p:nvPr/>
        </p:nvSpPr>
        <p:spPr>
          <a:xfrm>
            <a:off x="4395759" y="449430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(250)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77287-4B8E-FC77-2590-368CFC9A7CB2}"/>
              </a:ext>
            </a:extLst>
          </p:cNvPr>
          <p:cNvSpPr txBox="1"/>
          <p:nvPr/>
        </p:nvSpPr>
        <p:spPr>
          <a:xfrm>
            <a:off x="5144985" y="4494308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(100)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D53F1-DEC4-EA7F-803A-FEAC9362066D}"/>
              </a:ext>
            </a:extLst>
          </p:cNvPr>
          <p:cNvSpPr txBox="1"/>
          <p:nvPr/>
        </p:nvSpPr>
        <p:spPr>
          <a:xfrm>
            <a:off x="5950715" y="449431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(50)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C9D21-5204-66E0-D4C1-096A51088B7C}"/>
              </a:ext>
            </a:extLst>
          </p:cNvPr>
          <p:cNvSpPr txBox="1"/>
          <p:nvPr/>
        </p:nvSpPr>
        <p:spPr>
          <a:xfrm>
            <a:off x="2840804" y="449430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(400)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9BBDD3-34F1-0FB6-F70C-81594EE7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6" y="4253507"/>
            <a:ext cx="4946628" cy="73802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BE6B79C-4E3F-F097-AFF4-37DE2942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99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egExp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5400" y="2514600"/>
            <a:ext cx="2247477" cy="421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9826" y="1088422"/>
                <a:ext cx="8229600" cy="1647634"/>
              </a:xfrm>
              <a:solidFill>
                <a:schemeClr val="bg1"/>
              </a:solidFill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Experiments: degradation tests for rolling element bearings</a:t>
                </a:r>
              </a:p>
              <a:p>
                <a:r>
                  <a:rPr lang="en-US" sz="2400" b="0" dirty="0"/>
                  <a:t>Each image: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40×20</m:t>
                    </m:r>
                  </m:oMath>
                </a14:m>
                <a:r>
                  <a:rPr lang="en-US" sz="2400" b="0" dirty="0"/>
                  <a:t> pixels</a:t>
                </a:r>
              </a:p>
              <a:p>
                <a:r>
                  <a:rPr lang="en-US" sz="2400" b="0" dirty="0"/>
                  <a:t>Time-to-failure: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[15, 55]</m:t>
                    </m:r>
                  </m:oMath>
                </a14:m>
                <a:r>
                  <a:rPr lang="en-US" sz="2400" b="0" dirty="0"/>
                  <a:t> minutes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826" y="1088422"/>
                <a:ext cx="8229600" cy="1647634"/>
              </a:xfrm>
              <a:blipFill>
                <a:blip r:embed="rId6"/>
                <a:stretch>
                  <a:fillRect l="-1037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C:\Fang,Xiaolei\INFORMS 2016\TestBe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43200"/>
            <a:ext cx="2209800" cy="32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048000" y="2819401"/>
            <a:ext cx="2286000" cy="1142999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24200" y="4191000"/>
            <a:ext cx="2209800" cy="1811655"/>
          </a:xfrm>
          <a:prstGeom prst="line">
            <a:avLst/>
          </a:prstGeom>
          <a:ln w="158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78B4B1-D623-00C6-8EA5-03857D4D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29A61-00E2-0975-6D95-79EA8A96A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72742"/>
            <a:ext cx="8229600" cy="1662432"/>
          </a:xfrm>
        </p:spPr>
        <p:txBody>
          <a:bodyPr>
            <a:normAutofit fontScale="25000" lnSpcReduction="20000"/>
          </a:bodyPr>
          <a:lstStyle/>
          <a:p>
            <a:r>
              <a:rPr lang="en-US" sz="6200" b="0" i="0" dirty="0">
                <a:effectLst/>
                <a:latin typeface="Arial" panose="020B0604020202020204" pitchFamily="34" charset="0"/>
              </a:rPr>
              <a:t>The performance of our proposed method is the same as the 1</a:t>
            </a:r>
            <a:r>
              <a:rPr lang="en-US" sz="6200" b="0" i="0" baseline="30000" dirty="0">
                <a:effectLst/>
                <a:latin typeface="Arial" panose="020B0604020202020204" pitchFamily="34" charset="0"/>
              </a:rPr>
              <a:t>st</a:t>
            </a:r>
            <a:r>
              <a:rPr lang="en-US" sz="6200" b="0" i="0" dirty="0">
                <a:effectLst/>
                <a:latin typeface="Arial" panose="020B0604020202020204" pitchFamily="34" charset="0"/>
              </a:rPr>
              <a:t> benchmark “User Combination”.</a:t>
            </a:r>
          </a:p>
          <a:p>
            <a:endParaRPr lang="en-US" sz="6200" b="0" i="0" dirty="0">
              <a:effectLst/>
              <a:latin typeface="Arial" panose="020B0604020202020204" pitchFamily="34" charset="0"/>
            </a:endParaRPr>
          </a:p>
          <a:p>
            <a:r>
              <a:rPr lang="en-US" sz="6200" b="0" i="0" dirty="0">
                <a:effectLst/>
                <a:latin typeface="Arial" panose="020B0604020202020204" pitchFamily="34" charset="0"/>
              </a:rPr>
              <a:t>“FMPCA” outperforms the other 3 benchmarks - “User1”, “User 2” and “ User 3”.</a:t>
            </a:r>
          </a:p>
          <a:p>
            <a:endParaRPr lang="en-US" sz="6200" dirty="0"/>
          </a:p>
          <a:p>
            <a:r>
              <a:rPr lang="en-US" sz="6200" b="0" i="0" dirty="0">
                <a:effectLst/>
                <a:latin typeface="Arial" panose="020B0604020202020204" pitchFamily="34" charset="0"/>
              </a:rPr>
              <a:t>“User1” &gt;  “User 2” &gt; “ User 3”.</a:t>
            </a:r>
            <a:br>
              <a:rPr lang="en-US" sz="6200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25F6E-5616-FD4A-D269-7B9D8895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08" y="978937"/>
            <a:ext cx="4340994" cy="3495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BE718D-2875-054E-07A4-2E67183A58C8}"/>
              </a:ext>
            </a:extLst>
          </p:cNvPr>
          <p:cNvSpPr txBox="1"/>
          <p:nvPr/>
        </p:nvSpPr>
        <p:spPr>
          <a:xfrm>
            <a:off x="3495678" y="46030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(400)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E4409-7084-C437-4EE6-2E0776202614}"/>
              </a:ext>
            </a:extLst>
          </p:cNvPr>
          <p:cNvSpPr txBox="1"/>
          <p:nvPr/>
        </p:nvSpPr>
        <p:spPr>
          <a:xfrm>
            <a:off x="4286712" y="460303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(250)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F4E77-635C-8756-4AAB-3E9930724A9F}"/>
              </a:ext>
            </a:extLst>
          </p:cNvPr>
          <p:cNvSpPr txBox="1"/>
          <p:nvPr/>
        </p:nvSpPr>
        <p:spPr>
          <a:xfrm>
            <a:off x="5110430" y="459494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(100)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D2684-41D7-D1DF-0E68-EAD54A25D2B2}"/>
              </a:ext>
            </a:extLst>
          </p:cNvPr>
          <p:cNvSpPr txBox="1"/>
          <p:nvPr/>
        </p:nvSpPr>
        <p:spPr>
          <a:xfrm>
            <a:off x="6004902" y="4590903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(50)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8C6F5-6F0A-C0BB-1237-51D837DCE93D}"/>
              </a:ext>
            </a:extLst>
          </p:cNvPr>
          <p:cNvSpPr txBox="1"/>
          <p:nvPr/>
        </p:nvSpPr>
        <p:spPr>
          <a:xfrm>
            <a:off x="2681289" y="460304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(400)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73C52E-9759-C3B1-43FC-672EF6228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74" y="4310574"/>
            <a:ext cx="4946628" cy="73802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F1F372-3B97-ACCB-24BA-EE04BACD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5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F5C9-4400-CBE5-BBD9-AB629522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Possible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3A41A-2F78-29F1-BE1B-3970B50E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527197"/>
            <a:ext cx="2754960" cy="2359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2984E-2942-B216-4B2E-EA495FDB7D22}"/>
              </a:ext>
            </a:extLst>
          </p:cNvPr>
          <p:cNvSpPr txBox="1"/>
          <p:nvPr/>
        </p:nvSpPr>
        <p:spPr>
          <a:xfrm>
            <a:off x="6034503" y="3962400"/>
            <a:ext cx="339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An illustration of cloud computing-based prognostics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6D949E-3EAD-05A2-563F-301FD6CF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7552"/>
            <a:ext cx="5410200" cy="5870448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Cloud computing-based prognostics</a:t>
            </a:r>
            <a:endParaRPr lang="en-US" sz="24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sz="2200" b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It allows each organization to upload its data to a server on the cloud</a:t>
            </a:r>
          </a:p>
          <a:p>
            <a:pPr lvl="1"/>
            <a:endParaRPr lang="en-US" sz="2200" b="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sz="2200" b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server then aggregates the data from all the organizations and uses them for prognostics model training</a:t>
            </a:r>
          </a:p>
          <a:p>
            <a:pPr lvl="1"/>
            <a:endParaRPr lang="en-US" sz="2200" b="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en-US" sz="2200" b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training model is then sent back to each organization for real-time condition monitoring and failure time prediction</a:t>
            </a:r>
          </a:p>
          <a:p>
            <a:endParaRPr lang="en-US" sz="2400" b="1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Limitations </a:t>
            </a:r>
          </a:p>
          <a:p>
            <a:pPr lvl="1"/>
            <a:r>
              <a:rPr lang="en-US" sz="2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Cannot</a:t>
            </a:r>
            <a:r>
              <a:rPr lang="en-US" sz="2200" b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Protect Privacy</a:t>
            </a:r>
          </a:p>
          <a:p>
            <a:pPr lvl="1"/>
            <a:r>
              <a:rPr lang="en-US" sz="2200" b="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High Cost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371600" algn="l"/>
              </a:tabLst>
            </a:pPr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1371600" algn="l"/>
              </a:tabLst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24980-FF9D-D5C7-A365-59A75564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513E-78CA-3450-31BE-355D29EE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B7C6B-A1A4-EABF-F641-E377B2A45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b="0" dirty="0"/>
              <a:t>A Federated Multilinear Principal Component Analysis </a:t>
            </a:r>
            <a:r>
              <a:rPr lang="en-US" sz="2400" b="0" dirty="0">
                <a:solidFill>
                  <a:srgbClr val="FF0000"/>
                </a:solidFill>
              </a:rPr>
              <a:t>(FMPCA) </a:t>
            </a:r>
            <a:r>
              <a:rPr lang="en-US" sz="2400" b="0" dirty="0"/>
              <a:t>Model was proposed which aims to </a:t>
            </a:r>
            <a:r>
              <a:rPr lang="en-US" sz="2400" b="0" dirty="0">
                <a:solidFill>
                  <a:srgbClr val="FF0000"/>
                </a:solidFill>
              </a:rPr>
              <a:t>preserve user privacy and data security</a:t>
            </a:r>
            <a:r>
              <a:rPr lang="en-US" sz="2400" b="0" dirty="0"/>
              <a:t> for multilinear principal component analysis </a:t>
            </a:r>
            <a:r>
              <a:rPr lang="en-US" sz="2400" b="0" dirty="0">
                <a:solidFill>
                  <a:srgbClr val="FF0000"/>
                </a:solidFill>
              </a:rPr>
              <a:t>(MPCA).</a:t>
            </a:r>
          </a:p>
          <a:p>
            <a:pPr>
              <a:spcBef>
                <a:spcPts val="600"/>
              </a:spcBef>
            </a:pPr>
            <a:endParaRPr lang="en-US" b="0" dirty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b="0" dirty="0"/>
              <a:t>The objective is achieved by proposing three solutions towards data leakage locations in MPCA.</a:t>
            </a:r>
          </a:p>
          <a:p>
            <a:pPr>
              <a:spcBef>
                <a:spcPts val="600"/>
              </a:spcBef>
            </a:pPr>
            <a:endParaRPr lang="en-US" sz="2400" b="0" dirty="0"/>
          </a:p>
          <a:p>
            <a:pPr>
              <a:spcBef>
                <a:spcPts val="600"/>
              </a:spcBef>
            </a:pPr>
            <a:r>
              <a:rPr lang="en-US" sz="2400" b="0" dirty="0"/>
              <a:t>Simulation and case studies were performed.</a:t>
            </a:r>
          </a:p>
          <a:p>
            <a:pPr lvl="1">
              <a:spcBef>
                <a:spcPts val="600"/>
              </a:spcBef>
            </a:pPr>
            <a:r>
              <a:rPr lang="en-US" sz="2000" b="0" dirty="0"/>
              <a:t>The results show that our proposed method can derive the same projection matrices as MPCA and indicate there is </a:t>
            </a:r>
            <a:r>
              <a:rPr lang="en-US" sz="2000" b="0" dirty="0">
                <a:solidFill>
                  <a:srgbClr val="FF0000"/>
                </a:solidFill>
              </a:rPr>
              <a:t>no performance loss </a:t>
            </a:r>
            <a:r>
              <a:rPr lang="en-US" sz="2000" b="0" dirty="0"/>
              <a:t>while </a:t>
            </a:r>
            <a:r>
              <a:rPr lang="en-US" sz="2000" b="0" dirty="0">
                <a:solidFill>
                  <a:srgbClr val="FF0000"/>
                </a:solidFill>
              </a:rPr>
              <a:t>preventing privacy violation.</a:t>
            </a:r>
          </a:p>
          <a:p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AD9C-10AD-0357-249D-D7D6465E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5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E2684-2945-B86E-CFA0-7EED4106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Learning (FL)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69CC8-5A5B-9779-ACC4-3E5D507A2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7552"/>
            <a:ext cx="8305800" cy="5323080"/>
          </a:xfrm>
        </p:spPr>
        <p:txBody>
          <a:bodyPr>
            <a:noAutofit/>
          </a:bodyPr>
          <a:lstStyle/>
          <a:p>
            <a:r>
              <a:rPr lang="en-US" sz="2300" b="0" dirty="0"/>
              <a:t>FL allows multiple organizations to use their </a:t>
            </a:r>
            <a:r>
              <a:rPr lang="en-US" sz="2300" dirty="0"/>
              <a:t>isolated data</a:t>
            </a:r>
            <a:r>
              <a:rPr lang="en-US" sz="2300" b="0" dirty="0"/>
              <a:t> to </a:t>
            </a:r>
            <a:r>
              <a:rPr lang="en-US" sz="2300" dirty="0"/>
              <a:t>jointly</a:t>
            </a:r>
            <a:r>
              <a:rPr lang="en-US" sz="2300" b="0" dirty="0"/>
              <a:t> train machine learning models while keeping each participant’s data </a:t>
            </a:r>
            <a:r>
              <a:rPr lang="en-US" sz="2300" dirty="0"/>
              <a:t>local</a:t>
            </a:r>
            <a:r>
              <a:rPr lang="en-US" sz="2300" b="0" dirty="0"/>
              <a:t> and </a:t>
            </a:r>
            <a:r>
              <a:rPr lang="en-US" sz="2300" dirty="0"/>
              <a:t>confidential</a:t>
            </a:r>
            <a:r>
              <a:rPr lang="en-US" sz="2300" b="0" dirty="0"/>
              <a:t>.</a:t>
            </a:r>
          </a:p>
          <a:p>
            <a:endParaRPr lang="en-US" sz="2300" b="0" dirty="0"/>
          </a:p>
          <a:p>
            <a:endParaRPr lang="en-US" sz="2300" b="0" dirty="0"/>
          </a:p>
          <a:p>
            <a:endParaRPr lang="en-US" sz="2300" b="0" dirty="0"/>
          </a:p>
          <a:p>
            <a:endParaRPr lang="en-US" sz="2300" b="0" dirty="0"/>
          </a:p>
          <a:p>
            <a:endParaRPr lang="en-US" sz="2300" b="0" dirty="0"/>
          </a:p>
          <a:p>
            <a:endParaRPr lang="en-US" sz="2300" b="0" dirty="0"/>
          </a:p>
          <a:p>
            <a:endParaRPr lang="en-US" sz="2300" b="0" dirty="0"/>
          </a:p>
          <a:p>
            <a:endParaRPr lang="en-US" sz="2300" b="0" dirty="0"/>
          </a:p>
          <a:p>
            <a:endParaRPr lang="en-US" sz="1000" dirty="0"/>
          </a:p>
          <a:p>
            <a:r>
              <a:rPr lang="en-US" sz="2300" dirty="0"/>
              <a:t>Objective of Topic III</a:t>
            </a:r>
            <a:r>
              <a:rPr lang="en-US" sz="2300" b="0" dirty="0"/>
              <a:t>: Build a tensor-based </a:t>
            </a:r>
            <a:r>
              <a:rPr lang="en-US" sz="2300" dirty="0"/>
              <a:t>federated prognostic model</a:t>
            </a:r>
            <a:r>
              <a:rPr lang="en-US" sz="2300" b="0" dirty="0"/>
              <a:t> for applications with imaging data</a:t>
            </a:r>
            <a:endParaRPr lang="en-US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790CB-BC99-8BF2-281D-BED6B54A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133600"/>
            <a:ext cx="7848600" cy="33574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B658F-9C08-28A1-6B54-402E721C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8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F7A870-E01C-40B6-9BE2-5D3BBBD1C09E}"/>
              </a:ext>
            </a:extLst>
          </p:cNvPr>
          <p:cNvSpPr/>
          <p:nvPr/>
        </p:nvSpPr>
        <p:spPr>
          <a:xfrm>
            <a:off x="427331" y="1371600"/>
            <a:ext cx="3590123" cy="1279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I. Dimension Reduction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Multilinear Principal Component Analysis (MPCA)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(Lu et al., 2008)</a:t>
            </a:r>
          </a:p>
        </p:txBody>
      </p:sp>
      <p:sp>
        <p:nvSpPr>
          <p:cNvPr id="8" name="Right Arrow 7"/>
          <p:cNvSpPr/>
          <p:nvPr/>
        </p:nvSpPr>
        <p:spPr>
          <a:xfrm rot="5400000">
            <a:off x="1905389" y="3010197"/>
            <a:ext cx="640082" cy="381000"/>
          </a:xfrm>
          <a:prstGeom prst="rightArrow">
            <a:avLst>
              <a:gd name="adj1" fmla="val 50000"/>
              <a:gd name="adj2" fmla="val 769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7A870-E01C-40B6-9BE2-5D3BBBD1C09E}"/>
              </a:ext>
            </a:extLst>
          </p:cNvPr>
          <p:cNvSpPr/>
          <p:nvPr/>
        </p:nvSpPr>
        <p:spPr>
          <a:xfrm>
            <a:off x="427331" y="3847381"/>
            <a:ext cx="3590123" cy="8290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II. LLS Tensor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6AB28-05E4-9622-E937-AB75E89ACE10}"/>
              </a:ext>
            </a:extLst>
          </p:cNvPr>
          <p:cNvSpPr/>
          <p:nvPr/>
        </p:nvSpPr>
        <p:spPr>
          <a:xfrm>
            <a:off x="5374080" y="3850868"/>
            <a:ext cx="3617519" cy="9624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Step II. </a:t>
            </a:r>
            <a:r>
              <a:rPr lang="en-US" sz="2000" b="1" dirty="0">
                <a:solidFill>
                  <a:srgbClr val="FF0000"/>
                </a:solidFill>
              </a:rPr>
              <a:t>Federated</a:t>
            </a:r>
            <a:r>
              <a:rPr lang="en-US" sz="2000" dirty="0">
                <a:solidFill>
                  <a:schemeClr val="tx1"/>
                </a:solidFill>
              </a:rPr>
              <a:t> LLS Regression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 err="1">
                <a:solidFill>
                  <a:schemeClr val="tx1"/>
                </a:solidFill>
              </a:rPr>
              <a:t>Su</a:t>
            </a:r>
            <a:r>
              <a:rPr lang="en-US" sz="2000" dirty="0">
                <a:solidFill>
                  <a:schemeClr val="tx1"/>
                </a:solidFill>
              </a:rPr>
              <a:t> and Fang, 2023)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B0581-C689-8A08-CC25-5D09579A7EA8}"/>
              </a:ext>
            </a:extLst>
          </p:cNvPr>
          <p:cNvSpPr/>
          <p:nvPr/>
        </p:nvSpPr>
        <p:spPr>
          <a:xfrm>
            <a:off x="5400911" y="1350843"/>
            <a:ext cx="3454315" cy="1388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5EDB3E-25F4-FADB-9B69-E491AAAC4AC1}"/>
              </a:ext>
            </a:extLst>
          </p:cNvPr>
          <p:cNvCxnSpPr>
            <a:cxnSpLocks/>
          </p:cNvCxnSpPr>
          <p:nvPr/>
        </p:nvCxnSpPr>
        <p:spPr>
          <a:xfrm>
            <a:off x="4710701" y="1062800"/>
            <a:ext cx="0" cy="5565648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D7F27A-A79B-3911-63FB-8EE91E525BD5}"/>
              </a:ext>
            </a:extLst>
          </p:cNvPr>
          <p:cNvSpPr txBox="1"/>
          <p:nvPr/>
        </p:nvSpPr>
        <p:spPr>
          <a:xfrm>
            <a:off x="-27874" y="5226680"/>
            <a:ext cx="47796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/>
              <a:t>Classic Image-based Prognostic Model </a:t>
            </a:r>
          </a:p>
          <a:p>
            <a:pPr algn="ctr"/>
            <a:r>
              <a:rPr lang="en-US" sz="1900" b="0" dirty="0"/>
              <a:t>(Fang, </a:t>
            </a:r>
            <a:r>
              <a:rPr lang="en-US" sz="1900" b="0" dirty="0" err="1"/>
              <a:t>Paynabar</a:t>
            </a:r>
            <a:r>
              <a:rPr lang="en-US" sz="1900" b="0" dirty="0"/>
              <a:t>, and </a:t>
            </a:r>
            <a:r>
              <a:rPr lang="en-US" sz="1900" b="0" dirty="0" err="1"/>
              <a:t>Gebraeel</a:t>
            </a:r>
            <a:r>
              <a:rPr lang="en-US" sz="1900" b="0" dirty="0"/>
              <a:t>, 2019)</a:t>
            </a:r>
            <a:endParaRPr lang="en-US" sz="1900" dirty="0"/>
          </a:p>
          <a:p>
            <a:pPr algn="ctr"/>
            <a:r>
              <a:rPr lang="en-US" sz="1900" b="1" dirty="0">
                <a:solidFill>
                  <a:srgbClr val="FF0000"/>
                </a:solidFill>
              </a:rPr>
              <a:t>(Not Federated)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CF414D-7568-AF90-5ACB-15E77B2C6406}"/>
              </a:ext>
            </a:extLst>
          </p:cNvPr>
          <p:cNvSpPr txBox="1"/>
          <p:nvPr/>
        </p:nvSpPr>
        <p:spPr>
          <a:xfrm>
            <a:off x="4572000" y="5246276"/>
            <a:ext cx="47796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rgbClr val="FF0000"/>
                </a:solidFill>
              </a:rPr>
              <a:t>Federated</a:t>
            </a:r>
            <a:r>
              <a:rPr lang="en-US" sz="1900" b="1" dirty="0"/>
              <a:t> Image-based Prognostic Model</a:t>
            </a:r>
          </a:p>
          <a:p>
            <a:pPr algn="ctr"/>
            <a:r>
              <a:rPr lang="en-US" sz="1900" b="1" dirty="0"/>
              <a:t>(Proposed by this project) 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78166808-8534-6DD3-C94A-A2FE0073192B}"/>
              </a:ext>
            </a:extLst>
          </p:cNvPr>
          <p:cNvSpPr/>
          <p:nvPr/>
        </p:nvSpPr>
        <p:spPr>
          <a:xfrm>
            <a:off x="4213097" y="2029461"/>
            <a:ext cx="1022606" cy="1943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E6B9EB4-5FFD-D65D-3683-5828A540F2AB}"/>
              </a:ext>
            </a:extLst>
          </p:cNvPr>
          <p:cNvSpPr/>
          <p:nvPr/>
        </p:nvSpPr>
        <p:spPr>
          <a:xfrm>
            <a:off x="4184464" y="4137709"/>
            <a:ext cx="1022606" cy="1943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B142DF-D282-C349-379E-0988F2568476}"/>
              </a:ext>
            </a:extLst>
          </p:cNvPr>
          <p:cNvSpPr txBox="1"/>
          <p:nvPr/>
        </p:nvSpPr>
        <p:spPr>
          <a:xfrm>
            <a:off x="5400910" y="1317379"/>
            <a:ext cx="3454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Step I. Dimension Reduction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Federated</a:t>
            </a:r>
            <a:r>
              <a:rPr lang="en-US" sz="2000" dirty="0"/>
              <a:t> Multilinear Principal Component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BE1E1A-A06E-B861-1DFB-BD4863B384F7}"/>
              </a:ext>
            </a:extLst>
          </p:cNvPr>
          <p:cNvSpPr txBox="1"/>
          <p:nvPr/>
        </p:nvSpPr>
        <p:spPr>
          <a:xfrm>
            <a:off x="5536346" y="2250874"/>
            <a:ext cx="3150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(Contribution in this topic )</a:t>
            </a:r>
          </a:p>
        </p:txBody>
      </p:sp>
      <p:sp>
        <p:nvSpPr>
          <p:cNvPr id="26" name="Right Arrow 7">
            <a:extLst>
              <a:ext uri="{FF2B5EF4-FFF2-40B4-BE49-F238E27FC236}">
                <a16:creationId xmlns:a16="http://schemas.microsoft.com/office/drawing/2014/main" id="{4537A785-B45C-1C53-6394-19F2110FFF7B}"/>
              </a:ext>
            </a:extLst>
          </p:cNvPr>
          <p:cNvSpPr/>
          <p:nvPr/>
        </p:nvSpPr>
        <p:spPr>
          <a:xfrm rot="5400000">
            <a:off x="6909033" y="3050751"/>
            <a:ext cx="640082" cy="381000"/>
          </a:xfrm>
          <a:prstGeom prst="rightArrow">
            <a:avLst>
              <a:gd name="adj1" fmla="val 50000"/>
              <a:gd name="adj2" fmla="val 7692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E12B5DC-8E82-441D-CE19-CBA53497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7" grpId="0" animBg="1"/>
      <p:bldP spid="11" grpId="0" animBg="1"/>
      <p:bldP spid="15" grpId="0"/>
      <p:bldP spid="16" grpId="0"/>
      <p:bldP spid="3" grpId="0" animBg="1"/>
      <p:bldP spid="4" grpId="0" animBg="1"/>
      <p:bldP spid="23" grpId="0"/>
      <p:bldP spid="25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>
            <a:extLst>
              <a:ext uri="{FF2B5EF4-FFF2-40B4-BE49-F238E27FC236}">
                <a16:creationId xmlns:a16="http://schemas.microsoft.com/office/drawing/2014/main" id="{8F4D2E93-774A-D4D7-951D-761678CAC11D}"/>
              </a:ext>
            </a:extLst>
          </p:cNvPr>
          <p:cNvSpPr txBox="1"/>
          <p:nvPr/>
        </p:nvSpPr>
        <p:spPr>
          <a:xfrm>
            <a:off x="457200" y="5037899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high-dimensional tensors to a </a:t>
            </a:r>
            <a:r>
              <a:rPr lang="en-US" b="1" dirty="0"/>
              <a:t>low-dimensional tensor subspace </a:t>
            </a:r>
            <a:r>
              <a:rPr lang="en-US" dirty="0"/>
              <a:t>and obtain low-dimensional tensors.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projected low-dimensional tensors can </a:t>
            </a:r>
            <a:r>
              <a:rPr lang="en-US" b="1" dirty="0"/>
              <a:t>capture most of the information </a:t>
            </a:r>
            <a:r>
              <a:rPr lang="en-US" dirty="0"/>
              <a:t>of original high-dimensional tensors.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D5ADA-E3CD-303F-3874-2159057E5FD9}"/>
              </a:ext>
            </a:extLst>
          </p:cNvPr>
          <p:cNvSpPr txBox="1"/>
          <p:nvPr/>
        </p:nvSpPr>
        <p:spPr>
          <a:xfrm>
            <a:off x="3962400" y="6254114"/>
            <a:ext cx="4272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Q1. How to measure the information ? </a:t>
            </a:r>
          </a:p>
          <a:p>
            <a:pPr algn="ctr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17304-E0AD-A12A-EB2A-5E1BF9DB15B4}"/>
              </a:ext>
            </a:extLst>
          </p:cNvPr>
          <p:cNvSpPr txBox="1"/>
          <p:nvPr/>
        </p:nvSpPr>
        <p:spPr>
          <a:xfrm>
            <a:off x="3389257" y="5359390"/>
            <a:ext cx="4808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Q2. How to identify the tensor subspace ? </a:t>
            </a:r>
          </a:p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MPCA </a:t>
            </a:r>
            <a:r>
              <a:rPr lang="en-US" sz="3200" b="0" dirty="0"/>
              <a:t>(Lu et al., 2008): Objectives</a:t>
            </a:r>
            <a:br>
              <a:rPr lang="en-US" sz="3200" b="0" dirty="0"/>
            </a:br>
            <a:r>
              <a:rPr lang="en-US" sz="3200" b="0" dirty="0"/>
              <a:t>  </a:t>
            </a:r>
            <a:endParaRPr lang="en-US" dirty="0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678A540E-FE56-6D32-15E7-04CBE74492D0}"/>
              </a:ext>
            </a:extLst>
          </p:cNvPr>
          <p:cNvSpPr/>
          <p:nvPr/>
        </p:nvSpPr>
        <p:spPr>
          <a:xfrm>
            <a:off x="1557771" y="1617331"/>
            <a:ext cx="908449" cy="847308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8BA5187-49DF-D338-EC32-C09F5B32951E}"/>
              </a:ext>
            </a:extLst>
          </p:cNvPr>
          <p:cNvSpPr/>
          <p:nvPr/>
        </p:nvSpPr>
        <p:spPr>
          <a:xfrm>
            <a:off x="7125389" y="1752840"/>
            <a:ext cx="457200" cy="422756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B16C33-F52E-DA36-DDB3-468F26F8A33D}"/>
                  </a:ext>
                </a:extLst>
              </p:cNvPr>
              <p:cNvSpPr txBox="1"/>
              <p:nvPr/>
            </p:nvSpPr>
            <p:spPr>
              <a:xfrm>
                <a:off x="847321" y="1806264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B16C33-F52E-DA36-DDB3-468F26F8A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21" y="1806264"/>
                <a:ext cx="457200" cy="738664"/>
              </a:xfrm>
              <a:prstGeom prst="rect">
                <a:avLst/>
              </a:prstGeom>
              <a:blipFill>
                <a:blip r:embed="rId3"/>
                <a:stretch>
                  <a:fillRect l="-4000" r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EB379E-17D2-744C-1671-2047F5FAC6AA}"/>
                  </a:ext>
                </a:extLst>
              </p:cNvPr>
              <p:cNvSpPr txBox="1"/>
              <p:nvPr/>
            </p:nvSpPr>
            <p:spPr>
              <a:xfrm>
                <a:off x="823891" y="2839943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EB379E-17D2-744C-1671-2047F5FAC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91" y="2839943"/>
                <a:ext cx="457200" cy="738664"/>
              </a:xfrm>
              <a:prstGeom prst="rect">
                <a:avLst/>
              </a:prstGeom>
              <a:blipFill>
                <a:blip r:embed="rId4"/>
                <a:stretch>
                  <a:fillRect l="-2667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64030-C9A8-77FD-6B13-5F0B05CA693C}"/>
                  </a:ext>
                </a:extLst>
              </p:cNvPr>
              <p:cNvSpPr txBox="1"/>
              <p:nvPr/>
            </p:nvSpPr>
            <p:spPr>
              <a:xfrm>
                <a:off x="789267" y="4116540"/>
                <a:ext cx="4572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𝒳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364030-C9A8-77FD-6B13-5F0B05CA6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67" y="4116540"/>
                <a:ext cx="457200" cy="738664"/>
              </a:xfrm>
              <a:prstGeom prst="rect">
                <a:avLst/>
              </a:prstGeom>
              <a:blipFill>
                <a:blip r:embed="rId5"/>
                <a:stretch>
                  <a:fillRect l="-2667" r="-4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EBA2F9-9BC1-7BC2-BC84-FC1887DBAC53}"/>
                  </a:ext>
                </a:extLst>
              </p:cNvPr>
              <p:cNvSpPr txBox="1"/>
              <p:nvPr/>
            </p:nvSpPr>
            <p:spPr>
              <a:xfrm>
                <a:off x="7744167" y="1686843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𝒴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FEBA2F9-9BC1-7BC2-BC84-FC1887DB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167" y="1686843"/>
                <a:ext cx="457200" cy="707886"/>
              </a:xfrm>
              <a:prstGeom prst="rect">
                <a:avLst/>
              </a:prstGeom>
              <a:blipFill>
                <a:blip r:embed="rId6"/>
                <a:stretch>
                  <a:fillRect l="-9333" r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C52417-CDBC-2B1D-87F9-FF5C48369E8C}"/>
                  </a:ext>
                </a:extLst>
              </p:cNvPr>
              <p:cNvSpPr txBox="1"/>
              <p:nvPr/>
            </p:nvSpPr>
            <p:spPr>
              <a:xfrm>
                <a:off x="7740326" y="2798241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𝒴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C52417-CDBC-2B1D-87F9-FF5C48369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26" y="2798241"/>
                <a:ext cx="457200" cy="707886"/>
              </a:xfrm>
              <a:prstGeom prst="rect">
                <a:avLst/>
              </a:prstGeom>
              <a:blipFill>
                <a:blip r:embed="rId7"/>
                <a:stretch>
                  <a:fillRect l="-10667" r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20D6BA-8AF8-6886-DDF3-8BE4E71BD040}"/>
                  </a:ext>
                </a:extLst>
              </p:cNvPr>
              <p:cNvSpPr txBox="1"/>
              <p:nvPr/>
            </p:nvSpPr>
            <p:spPr>
              <a:xfrm>
                <a:off x="7740326" y="4160211"/>
                <a:ext cx="457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𝒴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20D6BA-8AF8-6886-DDF3-8BE4E71BD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326" y="4160211"/>
                <a:ext cx="457200" cy="707886"/>
              </a:xfrm>
              <a:prstGeom prst="rect">
                <a:avLst/>
              </a:prstGeom>
              <a:blipFill>
                <a:blip r:embed="rId8"/>
                <a:stretch>
                  <a:fillRect l="-10667" r="-3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9121AC-5CA5-B8C1-64DC-C0B39AA9E7A9}"/>
              </a:ext>
            </a:extLst>
          </p:cNvPr>
          <p:cNvCxnSpPr>
            <a:cxnSpLocks/>
          </p:cNvCxnSpPr>
          <p:nvPr/>
        </p:nvCxnSpPr>
        <p:spPr>
          <a:xfrm>
            <a:off x="2855680" y="2014576"/>
            <a:ext cx="990600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EC6FBF-72AE-EBFC-8FF4-4F9A531AE5D4}"/>
              </a:ext>
            </a:extLst>
          </p:cNvPr>
          <p:cNvCxnSpPr>
            <a:cxnSpLocks/>
          </p:cNvCxnSpPr>
          <p:nvPr/>
        </p:nvCxnSpPr>
        <p:spPr>
          <a:xfrm>
            <a:off x="5709974" y="2017051"/>
            <a:ext cx="1108105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3B230AE-3FDC-3415-3EB7-33D11072B3A1}"/>
              </a:ext>
            </a:extLst>
          </p:cNvPr>
          <p:cNvGrpSpPr/>
          <p:nvPr/>
        </p:nvGrpSpPr>
        <p:grpSpPr>
          <a:xfrm>
            <a:off x="3962400" y="1359726"/>
            <a:ext cx="1701018" cy="3401731"/>
            <a:chOff x="4080816" y="2183478"/>
            <a:chExt cx="1518863" cy="43773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487CB9-1493-917E-DE91-8617355500F2}"/>
                </a:ext>
              </a:extLst>
            </p:cNvPr>
            <p:cNvSpPr/>
            <p:nvPr/>
          </p:nvSpPr>
          <p:spPr>
            <a:xfrm>
              <a:off x="4173097" y="2183478"/>
              <a:ext cx="1334303" cy="43773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62EF7D2-D122-D032-BAD5-6A55A611A34A}"/>
                </a:ext>
              </a:extLst>
            </p:cNvPr>
            <p:cNvSpPr txBox="1"/>
            <p:nvPr/>
          </p:nvSpPr>
          <p:spPr>
            <a:xfrm>
              <a:off x="4080816" y="3817718"/>
              <a:ext cx="1518863" cy="900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Tensor Subspace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DF5323B-AC58-78A2-3A56-33D9C94FCAD6}"/>
                  </a:ext>
                </a:extLst>
              </p:cNvPr>
              <p:cNvSpPr/>
              <p:nvPr/>
            </p:nvSpPr>
            <p:spPr>
              <a:xfrm>
                <a:off x="1780084" y="3464916"/>
                <a:ext cx="3786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DF5323B-AC58-78A2-3A56-33D9C94FC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084" y="3464916"/>
                <a:ext cx="37862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FC310F3-C6A7-23AA-62B1-E476B90278CD}"/>
                  </a:ext>
                </a:extLst>
              </p:cNvPr>
              <p:cNvSpPr/>
              <p:nvPr/>
            </p:nvSpPr>
            <p:spPr>
              <a:xfrm>
                <a:off x="7131676" y="3413751"/>
                <a:ext cx="3786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FC310F3-C6A7-23AA-62B1-E476B9027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676" y="3413751"/>
                <a:ext cx="37862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85B09B2A-2F85-5A75-DE8D-F97AF5AFA73C}"/>
              </a:ext>
            </a:extLst>
          </p:cNvPr>
          <p:cNvSpPr txBox="1"/>
          <p:nvPr/>
        </p:nvSpPr>
        <p:spPr>
          <a:xfrm>
            <a:off x="694228" y="1193752"/>
            <a:ext cx="289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High-dimensional Tensor </a:t>
            </a:r>
            <a:endParaRPr lang="en-US" sz="2000" b="1" i="1" dirty="0">
              <a:latin typeface="Cambria Math" panose="02040503050406030204" pitchFamily="18" charset="0"/>
            </a:endParaRPr>
          </a:p>
          <a:p>
            <a:endParaRPr lang="en-US" sz="2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F9BCC3B-ED7C-BE9A-4F90-03BD71AE3AE4}"/>
              </a:ext>
            </a:extLst>
          </p:cNvPr>
          <p:cNvSpPr txBox="1"/>
          <p:nvPr/>
        </p:nvSpPr>
        <p:spPr>
          <a:xfrm>
            <a:off x="5760040" y="1188010"/>
            <a:ext cx="3115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Low-dimensional Tensor </a:t>
            </a:r>
          </a:p>
          <a:p>
            <a:pPr algn="ctr"/>
            <a:endParaRPr lang="en-US" sz="2000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AC155E0-9369-DAD1-769E-5508BA9573C1}"/>
              </a:ext>
            </a:extLst>
          </p:cNvPr>
          <p:cNvCxnSpPr>
            <a:cxnSpLocks/>
          </p:cNvCxnSpPr>
          <p:nvPr/>
        </p:nvCxnSpPr>
        <p:spPr>
          <a:xfrm>
            <a:off x="2840269" y="3086692"/>
            <a:ext cx="990600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A6196F7-4C35-78F1-9008-53EA08283CB3}"/>
              </a:ext>
            </a:extLst>
          </p:cNvPr>
          <p:cNvCxnSpPr>
            <a:cxnSpLocks/>
          </p:cNvCxnSpPr>
          <p:nvPr/>
        </p:nvCxnSpPr>
        <p:spPr>
          <a:xfrm>
            <a:off x="2840269" y="4360625"/>
            <a:ext cx="990600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53438B4-CA47-4DD5-2C58-7D5567AC406E}"/>
              </a:ext>
            </a:extLst>
          </p:cNvPr>
          <p:cNvCxnSpPr>
            <a:cxnSpLocks/>
          </p:cNvCxnSpPr>
          <p:nvPr/>
        </p:nvCxnSpPr>
        <p:spPr>
          <a:xfrm>
            <a:off x="5780466" y="3052914"/>
            <a:ext cx="1108105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0D214C2-941C-33CB-0175-F5C720C11FA1}"/>
              </a:ext>
            </a:extLst>
          </p:cNvPr>
          <p:cNvCxnSpPr>
            <a:cxnSpLocks/>
          </p:cNvCxnSpPr>
          <p:nvPr/>
        </p:nvCxnSpPr>
        <p:spPr>
          <a:xfrm>
            <a:off x="5833443" y="4360625"/>
            <a:ext cx="1108105" cy="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ube 129">
            <a:extLst>
              <a:ext uri="{FF2B5EF4-FFF2-40B4-BE49-F238E27FC236}">
                <a16:creationId xmlns:a16="http://schemas.microsoft.com/office/drawing/2014/main" id="{9480E177-E549-B085-B5C1-59B6B45623BB}"/>
              </a:ext>
            </a:extLst>
          </p:cNvPr>
          <p:cNvSpPr/>
          <p:nvPr/>
        </p:nvSpPr>
        <p:spPr>
          <a:xfrm>
            <a:off x="7120314" y="2813049"/>
            <a:ext cx="457200" cy="422756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ube 136">
            <a:extLst>
              <a:ext uri="{FF2B5EF4-FFF2-40B4-BE49-F238E27FC236}">
                <a16:creationId xmlns:a16="http://schemas.microsoft.com/office/drawing/2014/main" id="{A25B26D2-60D7-EB56-CCB3-439DABBBADC9}"/>
              </a:ext>
            </a:extLst>
          </p:cNvPr>
          <p:cNvSpPr/>
          <p:nvPr/>
        </p:nvSpPr>
        <p:spPr>
          <a:xfrm>
            <a:off x="7120314" y="4190591"/>
            <a:ext cx="457200" cy="422756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DC2C9702-44D3-A9D1-F1FB-34567F6429F5}"/>
              </a:ext>
            </a:extLst>
          </p:cNvPr>
          <p:cNvSpPr/>
          <p:nvPr/>
        </p:nvSpPr>
        <p:spPr>
          <a:xfrm>
            <a:off x="1507611" y="2632996"/>
            <a:ext cx="908449" cy="847308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CBEE8367-0769-8308-5E7B-1A3CDD36FCE2}"/>
              </a:ext>
            </a:extLst>
          </p:cNvPr>
          <p:cNvSpPr/>
          <p:nvPr/>
        </p:nvSpPr>
        <p:spPr>
          <a:xfrm>
            <a:off x="1505666" y="3936971"/>
            <a:ext cx="908449" cy="847308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0C0833C-FB9E-7DA8-C357-AB3444AF5554}"/>
              </a:ext>
            </a:extLst>
          </p:cNvPr>
          <p:cNvSpPr/>
          <p:nvPr/>
        </p:nvSpPr>
        <p:spPr>
          <a:xfrm>
            <a:off x="6705269" y="5814356"/>
            <a:ext cx="1287290" cy="441232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200152-7A0A-72A0-756B-DF803C2C4A2A}"/>
              </a:ext>
            </a:extLst>
          </p:cNvPr>
          <p:cNvSpPr/>
          <p:nvPr/>
        </p:nvSpPr>
        <p:spPr>
          <a:xfrm>
            <a:off x="5889816" y="4995198"/>
            <a:ext cx="1687698" cy="451181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BF722F-582A-E720-B833-F47D2C3F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4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 animBg="1"/>
      <p:bldP spid="10" grpId="0" animBg="1"/>
      <p:bldP spid="13" grpId="0"/>
      <p:bldP spid="18" grpId="0"/>
      <p:bldP spid="19" grpId="0"/>
      <p:bldP spid="20" grpId="0"/>
      <p:bldP spid="21" grpId="0"/>
      <p:bldP spid="22" grpId="0"/>
      <p:bldP spid="79" grpId="0"/>
      <p:bldP spid="101" grpId="0"/>
      <p:bldP spid="114" grpId="0"/>
      <p:bldP spid="115" grpId="0"/>
      <p:bldP spid="130" grpId="0" animBg="1"/>
      <p:bldP spid="137" grpId="0" animBg="1"/>
      <p:bldP spid="138" grpId="0" animBg="1"/>
      <p:bldP spid="139" grpId="0" animBg="1"/>
      <p:bldP spid="140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1: </a:t>
            </a:r>
            <a:r>
              <a:rPr lang="en-US" b="0" dirty="0"/>
              <a:t>How to measure information captured by low-dimensional tensors?</a:t>
            </a:r>
          </a:p>
          <a:p>
            <a:pPr marL="0" indent="0">
              <a:buNone/>
            </a:pPr>
            <a:r>
              <a:rPr lang="en-US" sz="2400" b="0" dirty="0"/>
              <a:t>                                     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5F365-484E-8C1A-8461-4FF34A480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570" y="2627120"/>
            <a:ext cx="5966794" cy="9823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07D417C-7D06-92CA-BFEA-BEF82805B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396" y="4958010"/>
            <a:ext cx="2144465" cy="632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MPCA </a:t>
            </a:r>
            <a:r>
              <a:rPr lang="en-US" sz="3200" b="0" dirty="0"/>
              <a:t>(Lu et al., 2008): </a:t>
            </a:r>
            <a:r>
              <a:rPr lang="en-US" dirty="0"/>
              <a:t>Objectives</a:t>
            </a:r>
            <a:br>
              <a:rPr lang="en-US" sz="3200" b="0" dirty="0"/>
            </a:br>
            <a:r>
              <a:rPr lang="en-US" sz="3200" b="0" dirty="0"/>
              <a:t>  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5AD71B-D0E1-E8B8-7935-811DA372BF6D}"/>
              </a:ext>
            </a:extLst>
          </p:cNvPr>
          <p:cNvSpPr/>
          <p:nvPr/>
        </p:nvSpPr>
        <p:spPr>
          <a:xfrm>
            <a:off x="5419817" y="2870430"/>
            <a:ext cx="368484" cy="478895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CF1C61-97B8-6378-9401-69A2D9B62E20}"/>
              </a:ext>
            </a:extLst>
          </p:cNvPr>
          <p:cNvSpPr txBox="1"/>
          <p:nvPr/>
        </p:nvSpPr>
        <p:spPr>
          <a:xfrm>
            <a:off x="705299" y="2847027"/>
            <a:ext cx="2057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Tensor Scatter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FAC649-7E7C-E703-2557-D45E62B9D2C0}"/>
              </a:ext>
            </a:extLst>
          </p:cNvPr>
          <p:cNvSpPr txBox="1"/>
          <p:nvPr/>
        </p:nvSpPr>
        <p:spPr>
          <a:xfrm>
            <a:off x="436170" y="5029200"/>
            <a:ext cx="243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Variance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976CB2-10BC-992F-FE19-14A1941AE86B}"/>
              </a:ext>
            </a:extLst>
          </p:cNvPr>
          <p:cNvSpPr/>
          <p:nvPr/>
        </p:nvSpPr>
        <p:spPr>
          <a:xfrm>
            <a:off x="4785707" y="4927590"/>
            <a:ext cx="387009" cy="388999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6E22979F-1C1A-367F-A713-4382B92F80BB}"/>
              </a:ext>
            </a:extLst>
          </p:cNvPr>
          <p:cNvCxnSpPr>
            <a:cxnSpLocks/>
            <a:stCxn id="23" idx="5"/>
            <a:endCxn id="27" idx="0"/>
          </p:cNvCxnSpPr>
          <p:nvPr/>
        </p:nvCxnSpPr>
        <p:spPr>
          <a:xfrm rot="5400000">
            <a:off x="4532576" y="3725828"/>
            <a:ext cx="1648398" cy="755126"/>
          </a:xfrm>
          <a:prstGeom prst="curvedConnector3">
            <a:avLst>
              <a:gd name="adj1" fmla="val 50000"/>
            </a:avLst>
          </a:prstGeom>
          <a:ln w="158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AB73B0F-028C-56F8-0960-BE3DDA01E34D}"/>
              </a:ext>
            </a:extLst>
          </p:cNvPr>
          <p:cNvSpPr/>
          <p:nvPr/>
        </p:nvSpPr>
        <p:spPr>
          <a:xfrm>
            <a:off x="5032444" y="2870430"/>
            <a:ext cx="366343" cy="416249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B6562A-FC59-FE89-F274-6348C635C5B4}"/>
              </a:ext>
            </a:extLst>
          </p:cNvPr>
          <p:cNvSpPr/>
          <p:nvPr/>
        </p:nvSpPr>
        <p:spPr>
          <a:xfrm>
            <a:off x="4298685" y="5014287"/>
            <a:ext cx="422266" cy="559109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440729AD-B46D-D723-CE77-16B0D90C13A9}"/>
              </a:ext>
            </a:extLst>
          </p:cNvPr>
          <p:cNvCxnSpPr>
            <a:cxnSpLocks/>
            <a:stCxn id="35" idx="4"/>
            <a:endCxn id="36" idx="0"/>
          </p:cNvCxnSpPr>
          <p:nvPr/>
        </p:nvCxnSpPr>
        <p:spPr>
          <a:xfrm rot="5400000">
            <a:off x="3998913" y="3797584"/>
            <a:ext cx="1727608" cy="705798"/>
          </a:xfrm>
          <a:prstGeom prst="curvedConnector3">
            <a:avLst>
              <a:gd name="adj1" fmla="val 50000"/>
            </a:avLst>
          </a:prstGeom>
          <a:ln w="158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001FE4B-459F-12C5-A632-1D70E65B3289}"/>
              </a:ext>
            </a:extLst>
          </p:cNvPr>
          <p:cNvSpPr/>
          <p:nvPr/>
        </p:nvSpPr>
        <p:spPr>
          <a:xfrm>
            <a:off x="4386708" y="2930562"/>
            <a:ext cx="398999" cy="418763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F2482-A65E-440D-CB26-28B9A3E17690}"/>
              </a:ext>
            </a:extLst>
          </p:cNvPr>
          <p:cNvSpPr/>
          <p:nvPr/>
        </p:nvSpPr>
        <p:spPr>
          <a:xfrm>
            <a:off x="2857500" y="3651352"/>
            <a:ext cx="3429000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Projected Low-dimensional Tensor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641138-3C29-F9A7-75AD-53F4A35545A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4572000" y="3349325"/>
            <a:ext cx="14208" cy="302027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6EB8609-BB6A-4D22-47CF-217E1D98069E}"/>
              </a:ext>
            </a:extLst>
          </p:cNvPr>
          <p:cNvSpPr/>
          <p:nvPr/>
        </p:nvSpPr>
        <p:spPr>
          <a:xfrm>
            <a:off x="3810000" y="2627119"/>
            <a:ext cx="306629" cy="282807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247F147-D8CC-0107-F7D0-DC49D9EA687B}"/>
              </a:ext>
            </a:extLst>
          </p:cNvPr>
          <p:cNvCxnSpPr>
            <a:cxnSpLocks/>
            <a:stCxn id="60" idx="0"/>
            <a:endCxn id="67" idx="2"/>
          </p:cNvCxnSpPr>
          <p:nvPr/>
        </p:nvCxnSpPr>
        <p:spPr>
          <a:xfrm flipH="1" flipV="1">
            <a:off x="3963314" y="2417738"/>
            <a:ext cx="1" cy="209381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92762D5-6366-6001-4A6E-E29A17F20AAB}"/>
              </a:ext>
            </a:extLst>
          </p:cNvPr>
          <p:cNvSpPr/>
          <p:nvPr/>
        </p:nvSpPr>
        <p:spPr>
          <a:xfrm>
            <a:off x="3276989" y="2048406"/>
            <a:ext cx="1372650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Sample Size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CB8CE41-9F38-9F49-F9B2-52B5AC46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27" grpId="0" animBg="1"/>
      <p:bldP spid="35" grpId="0" animBg="1"/>
      <p:bldP spid="36" grpId="0" animBg="1"/>
      <p:bldP spid="5" grpId="0" animBg="1"/>
      <p:bldP spid="6" grpId="0" animBg="1"/>
      <p:bldP spid="60" grpId="0" animBg="1"/>
      <p:bldP spid="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0C4A5B1-0853-7A31-AC1F-508A693C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71" y="2976731"/>
            <a:ext cx="2583164" cy="108326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26DC198-91CF-422A-FCE4-A184A8AE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27" y="3715951"/>
            <a:ext cx="5657850" cy="762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2: </a:t>
            </a:r>
            <a:r>
              <a:rPr lang="en-US" b="0" dirty="0"/>
              <a:t>How to identify tensor subspace?</a:t>
            </a:r>
          </a:p>
          <a:p>
            <a:pPr marL="0" indent="0">
              <a:buNone/>
            </a:pPr>
            <a:r>
              <a:rPr lang="en-US" sz="2400" b="0" dirty="0"/>
              <a:t>                                     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endParaRPr lang="en-US" sz="24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238BF-20C5-DC04-9F68-F5D001703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982245"/>
            <a:ext cx="6705600" cy="772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MPCA </a:t>
            </a:r>
            <a:r>
              <a:rPr lang="en-US" sz="3200" b="0" dirty="0"/>
              <a:t>(Lu et al., 2008): </a:t>
            </a:r>
            <a:r>
              <a:rPr lang="en-US" dirty="0"/>
              <a:t>Objectives</a:t>
            </a:r>
            <a:br>
              <a:rPr lang="en-US" sz="3200" b="0" dirty="0"/>
            </a:br>
            <a:r>
              <a:rPr lang="en-US" sz="3200" b="0" dirty="0"/>
              <a:t>  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BC6CF6-DCE1-7D9F-83DC-4D8F8A9E5186}"/>
              </a:ext>
            </a:extLst>
          </p:cNvPr>
          <p:cNvSpPr/>
          <p:nvPr/>
        </p:nvSpPr>
        <p:spPr>
          <a:xfrm>
            <a:off x="3543554" y="2951440"/>
            <a:ext cx="1778820" cy="36933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Tensor subspace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831AC5-618F-5756-92A6-826422D8DAAD}"/>
              </a:ext>
            </a:extLst>
          </p:cNvPr>
          <p:cNvSpPr/>
          <p:nvPr/>
        </p:nvSpPr>
        <p:spPr>
          <a:xfrm>
            <a:off x="2819400" y="2063090"/>
            <a:ext cx="3241432" cy="558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1D98AC-C72F-1669-A562-AF84E02FCBFF}"/>
              </a:ext>
            </a:extLst>
          </p:cNvPr>
          <p:cNvCxnSpPr>
            <a:cxnSpLocks/>
            <a:stCxn id="52" idx="2"/>
            <a:endCxn id="50" idx="0"/>
          </p:cNvCxnSpPr>
          <p:nvPr/>
        </p:nvCxnSpPr>
        <p:spPr>
          <a:xfrm flipH="1">
            <a:off x="4432964" y="2621256"/>
            <a:ext cx="7152" cy="330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706315EE-CC99-25D3-C07B-3AFEC6179DAA}"/>
              </a:ext>
            </a:extLst>
          </p:cNvPr>
          <p:cNvSpPr/>
          <p:nvPr/>
        </p:nvSpPr>
        <p:spPr>
          <a:xfrm>
            <a:off x="2069581" y="2170015"/>
            <a:ext cx="445019" cy="426518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18B5141-7A9A-0A45-18C4-8CC76D8CBEE9}"/>
              </a:ext>
            </a:extLst>
          </p:cNvPr>
          <p:cNvSpPr/>
          <p:nvPr/>
        </p:nvSpPr>
        <p:spPr>
          <a:xfrm>
            <a:off x="1040625" y="1548007"/>
            <a:ext cx="2502929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High-dimensional Tensor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F8EA895-E94B-D4F8-2D9B-EC5CF4F15239}"/>
              </a:ext>
            </a:extLst>
          </p:cNvPr>
          <p:cNvCxnSpPr>
            <a:cxnSpLocks/>
            <a:stCxn id="72" idx="0"/>
            <a:endCxn id="73" idx="2"/>
          </p:cNvCxnSpPr>
          <p:nvPr/>
        </p:nvCxnSpPr>
        <p:spPr>
          <a:xfrm flipH="1" flipV="1">
            <a:off x="2292090" y="1917339"/>
            <a:ext cx="1" cy="252676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0CF5A4BC-29B8-B289-9319-AA84E4B3485A}"/>
              </a:ext>
            </a:extLst>
          </p:cNvPr>
          <p:cNvSpPr/>
          <p:nvPr/>
        </p:nvSpPr>
        <p:spPr>
          <a:xfrm>
            <a:off x="1301878" y="2170015"/>
            <a:ext cx="445019" cy="426518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46ABC0-2F7E-E667-A9AF-81C86A660D31}"/>
              </a:ext>
            </a:extLst>
          </p:cNvPr>
          <p:cNvSpPr/>
          <p:nvPr/>
        </p:nvSpPr>
        <p:spPr>
          <a:xfrm>
            <a:off x="295012" y="2942628"/>
            <a:ext cx="2458750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Low-dimensional Tensor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A2F80FE-0E8A-8BBD-17E8-72918757FEF3}"/>
              </a:ext>
            </a:extLst>
          </p:cNvPr>
          <p:cNvCxnSpPr>
            <a:cxnSpLocks/>
            <a:stCxn id="83" idx="2"/>
            <a:endCxn id="84" idx="0"/>
          </p:cNvCxnSpPr>
          <p:nvPr/>
        </p:nvCxnSpPr>
        <p:spPr>
          <a:xfrm flipH="1">
            <a:off x="1524387" y="2596533"/>
            <a:ext cx="1" cy="346095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3DAC58F-E4D8-A0FC-5D9F-9D722352F041}"/>
              </a:ext>
            </a:extLst>
          </p:cNvPr>
          <p:cNvSpPr/>
          <p:nvPr/>
        </p:nvSpPr>
        <p:spPr>
          <a:xfrm>
            <a:off x="6464726" y="3866128"/>
            <a:ext cx="445019" cy="426518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EB6C4A6-B89C-4FCF-C196-F6E9D118A34D}"/>
              </a:ext>
            </a:extLst>
          </p:cNvPr>
          <p:cNvSpPr/>
          <p:nvPr/>
        </p:nvSpPr>
        <p:spPr>
          <a:xfrm>
            <a:off x="5931194" y="4566006"/>
            <a:ext cx="1512081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Tensor Scatter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FE8BAB1-1197-35DB-6A54-861DFCBC0538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6687235" y="4292646"/>
            <a:ext cx="1" cy="273360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rrow: Curved Left 111">
            <a:extLst>
              <a:ext uri="{FF2B5EF4-FFF2-40B4-BE49-F238E27FC236}">
                <a16:creationId xmlns:a16="http://schemas.microsoft.com/office/drawing/2014/main" id="{8BBFB8B5-9D8F-2E61-BBC1-B66574867BE6}"/>
              </a:ext>
            </a:extLst>
          </p:cNvPr>
          <p:cNvSpPr/>
          <p:nvPr/>
        </p:nvSpPr>
        <p:spPr>
          <a:xfrm rot="5400000">
            <a:off x="3726540" y="3246688"/>
            <a:ext cx="605268" cy="3048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7B6E6B5-AE00-1E71-F8DF-D076BA4A7D78}"/>
              </a:ext>
            </a:extLst>
          </p:cNvPr>
          <p:cNvSpPr/>
          <p:nvPr/>
        </p:nvSpPr>
        <p:spPr>
          <a:xfrm>
            <a:off x="778340" y="3612148"/>
            <a:ext cx="5573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777C9F1-7528-15D3-0664-028150E6C1AF}"/>
              </a:ext>
            </a:extLst>
          </p:cNvPr>
          <p:cNvSpPr/>
          <p:nvPr/>
        </p:nvSpPr>
        <p:spPr>
          <a:xfrm>
            <a:off x="1289306" y="3809595"/>
            <a:ext cx="2601642" cy="492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C5BE84A-E793-04D1-EC46-75B25D31C720}"/>
              </a:ext>
            </a:extLst>
          </p:cNvPr>
          <p:cNvCxnSpPr>
            <a:cxnSpLocks/>
            <a:stCxn id="50" idx="2"/>
            <a:endCxn id="114" idx="0"/>
          </p:cNvCxnSpPr>
          <p:nvPr/>
        </p:nvCxnSpPr>
        <p:spPr>
          <a:xfrm flipH="1">
            <a:off x="2590127" y="3320772"/>
            <a:ext cx="1842837" cy="488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8FB66D-8A6A-AE19-F965-08238951EE24}"/>
              </a:ext>
            </a:extLst>
          </p:cNvPr>
          <p:cNvSpPr/>
          <p:nvPr/>
        </p:nvSpPr>
        <p:spPr>
          <a:xfrm>
            <a:off x="4191000" y="4178230"/>
            <a:ext cx="2271158" cy="27336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0E2FD8-6A61-2419-5BA9-D1B41314DB19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3346924" y="4451590"/>
            <a:ext cx="1979655" cy="1170802"/>
          </a:xfrm>
          <a:prstGeom prst="straightConnector1">
            <a:avLst/>
          </a:prstGeom>
          <a:ln w="25400">
            <a:solidFill>
              <a:srgbClr val="C00000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7B6DB-C2A2-BE24-DF22-A0BAA7D58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14" y="5622392"/>
            <a:ext cx="5765820" cy="96097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74447-3D7D-FAA8-542F-CB533AEB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/>
              <a:t>/39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1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72" grpId="0" animBg="1"/>
      <p:bldP spid="73" grpId="0" animBg="1"/>
      <p:bldP spid="83" grpId="0" animBg="1"/>
      <p:bldP spid="84" grpId="0" animBg="1"/>
      <p:bldP spid="106" grpId="0" animBg="1"/>
      <p:bldP spid="107" grpId="0" animBg="1"/>
      <p:bldP spid="112" grpId="0" animBg="1"/>
      <p:bldP spid="113" grpId="0"/>
      <p:bldP spid="114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14D86F0A9ADB4088475A70123ADE53" ma:contentTypeVersion="10" ma:contentTypeDescription="Create a new document." ma:contentTypeScope="" ma:versionID="aabf514b3ae85306941c2fefa226b936">
  <xsd:schema xmlns:xsd="http://www.w3.org/2001/XMLSchema" xmlns:xs="http://www.w3.org/2001/XMLSchema" xmlns:p="http://schemas.microsoft.com/office/2006/metadata/properties" xmlns:ns3="60eee9fb-f21f-431f-bf86-9e5238f97b3c" targetNamespace="http://schemas.microsoft.com/office/2006/metadata/properties" ma:root="true" ma:fieldsID="6214910a8e5855dd9415e1d2f71562ec" ns3:_="">
    <xsd:import namespace="60eee9fb-f21f-431f-bf86-9e5238f97b3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ee9fb-f21f-431f-bf86-9e5238f97b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8D13A4-4BDE-44D8-A583-3277F07BB0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734F75-2983-495E-8D97-6A07360AAA3B}">
  <ds:schemaRefs>
    <ds:schemaRef ds:uri="60eee9fb-f21f-431f-bf86-9e5238f97b3c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2E3D1B9-73E1-4FB2-946A-E546BBF979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eee9fb-f21f-431f-bf86-9e5238f97b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53024</TotalTime>
  <Words>1571</Words>
  <Application>Microsoft Office PowerPoint</Application>
  <PresentationFormat>On-screen Show (4:3)</PresentationFormat>
  <Paragraphs>389</Paragraphs>
  <Slides>40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Custom Design</vt:lpstr>
      <vt:lpstr>1_Custom Design</vt:lpstr>
      <vt:lpstr>Federated Learning-based Machinery Failure Time Predictor for Decentralized Imaging Data    </vt:lpstr>
      <vt:lpstr>Outline</vt:lpstr>
      <vt:lpstr>Motivation</vt:lpstr>
      <vt:lpstr>One Possible Solution</vt:lpstr>
      <vt:lpstr>Federated Learning (FL)</vt:lpstr>
      <vt:lpstr>Framework</vt:lpstr>
      <vt:lpstr> MPCA (Lu et al., 2008): Objectives   </vt:lpstr>
      <vt:lpstr> MPCA (Lu et al., 2008): Objectives   </vt:lpstr>
      <vt:lpstr> MPCA (Lu et al., 2008): Objectives   </vt:lpstr>
      <vt:lpstr> MPCA (Lu et al., 2008): Optimization Algorithm    </vt:lpstr>
      <vt:lpstr> MPCA (Lu et al., 2008): Optimization Algorithm   </vt:lpstr>
      <vt:lpstr>MPCA(Lu et al., 2008): Optimization Algorithm</vt:lpstr>
      <vt:lpstr> Privacy Protection Challenge 1 in MPCA</vt:lpstr>
      <vt:lpstr>Naïve Solution for Privacy Protection Challenge 1</vt:lpstr>
      <vt:lpstr>Solution for Privacy Protection Challenge 1</vt:lpstr>
      <vt:lpstr>Solution for Privacy Protection Challenge 1</vt:lpstr>
      <vt:lpstr>Solution for Privacy Protection Challenge 1</vt:lpstr>
      <vt:lpstr>Privacy Protection Challenge 2 in MPCA</vt:lpstr>
      <vt:lpstr>Inspiration for Privacy Protection Challenge 2</vt:lpstr>
      <vt:lpstr>Solution for Privacy Protection Challenge 2</vt:lpstr>
      <vt:lpstr>Solution for Privacy Protection Challenge 2</vt:lpstr>
      <vt:lpstr>Solution for Privacy Protection Challenge 2</vt:lpstr>
      <vt:lpstr>Solution for Privacy Protection Challenge 2</vt:lpstr>
      <vt:lpstr>Solution for Privacy Protection Challenge 2</vt:lpstr>
      <vt:lpstr>Privacy Protection Challenge 3 in MPCA</vt:lpstr>
      <vt:lpstr>Solution for Privacy Protection Challenge 3</vt:lpstr>
      <vt:lpstr>Solution for Privacy Protection Challenge 3</vt:lpstr>
      <vt:lpstr>Solution for Privacy Protection Challenge 3</vt:lpstr>
      <vt:lpstr>Solution for Privacy Protection Challenge 3</vt:lpstr>
      <vt:lpstr>Solution for Privacy Protection Challenge 3</vt:lpstr>
      <vt:lpstr>FMPCA Algorithm</vt:lpstr>
      <vt:lpstr>FMPCA Algorithm</vt:lpstr>
      <vt:lpstr>Federated (Log) Location Scale Regression</vt:lpstr>
      <vt:lpstr>Federated (Log) Location Scale Regression</vt:lpstr>
      <vt:lpstr>Simulation Study</vt:lpstr>
      <vt:lpstr>Simulation Study</vt:lpstr>
      <vt:lpstr>Results</vt:lpstr>
      <vt:lpstr>Case Study</vt:lpstr>
      <vt:lpstr>Results</vt:lpstr>
      <vt:lpstr>Summary and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Fang, Xiaolei</dc:creator>
  <cp:lastModifiedBy>Zhou, Chengyu</cp:lastModifiedBy>
  <cp:revision>4177</cp:revision>
  <cp:lastPrinted>2023-04-27T23:55:49Z</cp:lastPrinted>
  <dcterms:created xsi:type="dcterms:W3CDTF">2006-08-16T00:00:00Z</dcterms:created>
  <dcterms:modified xsi:type="dcterms:W3CDTF">2023-10-12T02:24:15Z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0x010100D214D86F0A9ADB4088475A70123ADE53</vt:lpwstr>
  </property>
</Properties>
</file>